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MuseoModerno Medium"/>
      <p:regular r:id="rId15"/>
    </p:embeddedFont>
    <p:embeddedFont>
      <p:font typeface="MuseoModerno Medium"/>
      <p:regular r:id="rId16"/>
    </p:embeddedFont>
    <p:embeddedFont>
      <p:font typeface="MuseoModerno Medium"/>
      <p:regular r:id="rId17"/>
    </p:embeddedFont>
    <p:embeddedFont>
      <p:font typeface="MuseoModerno Medium"/>
      <p:regular r:id="rId18"/>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3-1.png>
</file>

<file path=ppt/media/image-4-1.png>
</file>

<file path=ppt/media/image-4-2.png>
</file>

<file path=ppt/media/image-4-3.png>
</file>

<file path=ppt/media/image-4-4.png>
</file>

<file path=ppt/media/image-5-1.png>
</file>

<file path=ppt/media/image-6-1.png>
</file>

<file path=ppt/media/image-7-1.png>
</file>

<file path=ppt/media/image-7-2.png>
</file>

<file path=ppt/media/image-7-3.png>
</file>

<file path=ppt/media/image-7-4.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002631"/>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124E73"/>
                </a:solidFill>
                <a:latin typeface="MuseoModerno Medium" pitchFamily="34" charset="0"/>
                <a:ea typeface="MuseoModerno Medium" pitchFamily="34" charset="-122"/>
                <a:cs typeface="MuseoModerno Medium" pitchFamily="34" charset="-120"/>
              </a:rPr>
              <a:t>Unlocking the World of Web Development</a:t>
            </a:r>
            <a:endParaRPr lang="en-US" sz="4450" dirty="0"/>
          </a:p>
        </p:txBody>
      </p:sp>
      <p:sp>
        <p:nvSpPr>
          <p:cNvPr id="4" name="Text 1"/>
          <p:cNvSpPr/>
          <p:nvPr/>
        </p:nvSpPr>
        <p:spPr>
          <a:xfrm>
            <a:off x="793790" y="3760351"/>
            <a:ext cx="7556421" cy="1814513"/>
          </a:xfrm>
          <a:prstGeom prst="rect">
            <a:avLst/>
          </a:prstGeom>
          <a:noFill/>
          <a:ln/>
        </p:spPr>
        <p:txBody>
          <a:bodyPr wrap="square" lIns="0" tIns="0" rIns="0" bIns="0" rtlCol="0" anchor="t"/>
          <a:lstStyle/>
          <a:p>
            <a:pPr indent="0" marL="0">
              <a:lnSpc>
                <a:spcPts val="2850"/>
              </a:lnSpc>
              <a:buNone/>
            </a:pPr>
            <a:r>
              <a:rPr lang="en-US" sz="1750" dirty="0">
                <a:solidFill>
                  <a:srgbClr val="2B4150"/>
                </a:solidFill>
                <a:latin typeface="Source Sans Pro" pitchFamily="34" charset="0"/>
                <a:ea typeface="Source Sans Pro" pitchFamily="34" charset="-122"/>
                <a:cs typeface="Source Sans Pro" pitchFamily="34" charset="-120"/>
              </a:rPr>
              <a:t>Welcome to this presentation on web development! In today's digital world, the internet is an integral part of our lives, and web development plays a crucial role in shaping our online experiences. We will explore the essential building blocks of web development, delve into the key technologies involved, and uncover the exciting career opportunities that await.</a:t>
            </a:r>
            <a:endParaRPr lang="en-US" sz="1750" dirty="0"/>
          </a:p>
        </p:txBody>
      </p:sp>
      <p:sp>
        <p:nvSpPr>
          <p:cNvPr id="5" name="Shape 2"/>
          <p:cNvSpPr/>
          <p:nvPr/>
        </p:nvSpPr>
        <p:spPr>
          <a:xfrm>
            <a:off x="793790" y="5846921"/>
            <a:ext cx="362903" cy="362903"/>
          </a:xfrm>
          <a:prstGeom prst="roundRect">
            <a:avLst>
              <a:gd name="adj" fmla="val 25194296"/>
            </a:avLst>
          </a:prstGeom>
          <a:solidFill>
            <a:srgbClr val="1237CC"/>
          </a:solidFill>
          <a:ln w="7620">
            <a:solidFill>
              <a:srgbClr val="FFFFFF"/>
            </a:solidFill>
            <a:prstDash val="solid"/>
          </a:ln>
        </p:spPr>
      </p:sp>
      <p:sp>
        <p:nvSpPr>
          <p:cNvPr id="6" name="Text 3"/>
          <p:cNvSpPr/>
          <p:nvPr/>
        </p:nvSpPr>
        <p:spPr>
          <a:xfrm>
            <a:off x="920948" y="5979557"/>
            <a:ext cx="108585" cy="97512"/>
          </a:xfrm>
          <a:prstGeom prst="rect">
            <a:avLst/>
          </a:prstGeom>
          <a:noFill/>
          <a:ln/>
        </p:spPr>
        <p:txBody>
          <a:bodyPr wrap="none" lIns="0" tIns="0" rIns="0" bIns="0" rtlCol="0" anchor="t"/>
          <a:lstStyle/>
          <a:p>
            <a:pPr algn="ctr" indent="0" marL="0">
              <a:lnSpc>
                <a:spcPts val="750"/>
              </a:lnSpc>
              <a:buNone/>
            </a:pPr>
            <a:r>
              <a:rPr lang="en-US" sz="750" dirty="0">
                <a:solidFill>
                  <a:srgbClr val="FFFFFF"/>
                </a:solidFill>
                <a:latin typeface="Source Sans Pro Medium" pitchFamily="34" charset="0"/>
                <a:ea typeface="Source Sans Pro Medium" pitchFamily="34" charset="-122"/>
                <a:cs typeface="Source Sans Pro Medium" pitchFamily="34" charset="-120"/>
              </a:rPr>
              <a:t>sk</a:t>
            </a:r>
            <a:endParaRPr lang="en-US" sz="750" dirty="0"/>
          </a:p>
        </p:txBody>
      </p:sp>
      <p:sp>
        <p:nvSpPr>
          <p:cNvPr id="7" name="Text 4"/>
          <p:cNvSpPr/>
          <p:nvPr/>
        </p:nvSpPr>
        <p:spPr>
          <a:xfrm>
            <a:off x="1270040" y="5830014"/>
            <a:ext cx="2450902" cy="396835"/>
          </a:xfrm>
          <a:prstGeom prst="rect">
            <a:avLst/>
          </a:prstGeom>
          <a:noFill/>
          <a:ln/>
        </p:spPr>
        <p:txBody>
          <a:bodyPr wrap="none" lIns="0" tIns="0" rIns="0" bIns="0" rtlCol="0" anchor="t"/>
          <a:lstStyle/>
          <a:p>
            <a:pPr algn="l" indent="0" marL="0">
              <a:lnSpc>
                <a:spcPts val="3100"/>
              </a:lnSpc>
              <a:buNone/>
            </a:pPr>
            <a:r>
              <a:rPr lang="en-US" sz="2200" b="1" dirty="0">
                <a:solidFill>
                  <a:srgbClr val="2B4150"/>
                </a:solidFill>
                <a:latin typeface="Source Sans Pro Bold" pitchFamily="34" charset="0"/>
                <a:ea typeface="Source Sans Pro Bold" pitchFamily="34" charset="-122"/>
                <a:cs typeface="Source Sans Pro Bold" pitchFamily="34" charset="-120"/>
              </a:rPr>
              <a:t>by seif eddine  krimi</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275398"/>
            <a:ext cx="13042821" cy="1417558"/>
          </a:xfrm>
          <a:prstGeom prst="rect">
            <a:avLst/>
          </a:prstGeom>
          <a:noFill/>
          <a:ln/>
        </p:spPr>
        <p:txBody>
          <a:bodyPr wrap="square" lIns="0" tIns="0" rIns="0" bIns="0" rtlCol="0" anchor="t"/>
          <a:lstStyle/>
          <a:p>
            <a:pPr indent="0" marL="0">
              <a:lnSpc>
                <a:spcPts val="5550"/>
              </a:lnSpc>
              <a:buNone/>
            </a:pPr>
            <a:r>
              <a:rPr lang="en-US" sz="4450" dirty="0">
                <a:solidFill>
                  <a:srgbClr val="124E73"/>
                </a:solidFill>
                <a:latin typeface="MuseoModerno Medium" pitchFamily="34" charset="0"/>
                <a:ea typeface="MuseoModerno Medium" pitchFamily="34" charset="-122"/>
                <a:cs typeface="MuseoModerno Medium" pitchFamily="34" charset="-120"/>
              </a:rPr>
              <a:t>The Foundation: Understanding Web Development</a:t>
            </a:r>
            <a:endParaRPr lang="en-US" sz="4450" dirty="0"/>
          </a:p>
        </p:txBody>
      </p:sp>
      <p:sp>
        <p:nvSpPr>
          <p:cNvPr id="3" name="Text 1"/>
          <p:cNvSpPr/>
          <p:nvPr/>
        </p:nvSpPr>
        <p:spPr>
          <a:xfrm>
            <a:off x="793790" y="3146584"/>
            <a:ext cx="13042821" cy="1088708"/>
          </a:xfrm>
          <a:prstGeom prst="rect">
            <a:avLst/>
          </a:prstGeom>
          <a:noFill/>
          <a:ln/>
        </p:spPr>
        <p:txBody>
          <a:bodyPr wrap="square" lIns="0" tIns="0" rIns="0" bIns="0" rtlCol="0" anchor="t"/>
          <a:lstStyle/>
          <a:p>
            <a:pPr indent="0" marL="0">
              <a:lnSpc>
                <a:spcPts val="2850"/>
              </a:lnSpc>
              <a:buNone/>
            </a:pPr>
            <a:r>
              <a:rPr lang="en-US" sz="1750" dirty="0">
                <a:solidFill>
                  <a:srgbClr val="2B4150"/>
                </a:solidFill>
                <a:latin typeface="Source Sans Pro" pitchFamily="34" charset="0"/>
                <a:ea typeface="Source Sans Pro" pitchFamily="34" charset="-122"/>
                <a:cs typeface="Source Sans Pro" pitchFamily="34" charset="-120"/>
              </a:rPr>
              <a:t>Web development is the process of creating and maintaining websites. It encompasses everything from designing the look and feel of a website to coding the functionality that makes it interactive. Web development is essential for businesses, organizations, and individuals to connect with their audience online.</a:t>
            </a:r>
            <a:endParaRPr lang="en-US" sz="1750" dirty="0"/>
          </a:p>
        </p:txBody>
      </p:sp>
      <p:sp>
        <p:nvSpPr>
          <p:cNvPr id="4" name="Text 2"/>
          <p:cNvSpPr/>
          <p:nvPr/>
        </p:nvSpPr>
        <p:spPr>
          <a:xfrm>
            <a:off x="793790" y="4717256"/>
            <a:ext cx="2835235" cy="354330"/>
          </a:xfrm>
          <a:prstGeom prst="rect">
            <a:avLst/>
          </a:prstGeom>
          <a:noFill/>
          <a:ln/>
        </p:spPr>
        <p:txBody>
          <a:bodyPr wrap="none" lIns="0" tIns="0" rIns="0" bIns="0" rtlCol="0" anchor="t"/>
          <a:lstStyle/>
          <a:p>
            <a:pPr indent="0" marL="0">
              <a:lnSpc>
                <a:spcPts val="2750"/>
              </a:lnSpc>
              <a:buNone/>
            </a:pPr>
            <a:r>
              <a:rPr lang="en-US" sz="2200" dirty="0">
                <a:solidFill>
                  <a:srgbClr val="124E73"/>
                </a:solidFill>
                <a:latin typeface="MuseoModerno Medium" pitchFamily="34" charset="0"/>
                <a:ea typeface="MuseoModerno Medium" pitchFamily="34" charset="-122"/>
                <a:cs typeface="MuseoModerno Medium" pitchFamily="34" charset="-120"/>
              </a:rPr>
              <a:t>Content</a:t>
            </a:r>
            <a:endParaRPr lang="en-US" sz="2200" dirty="0"/>
          </a:p>
        </p:txBody>
      </p:sp>
      <p:sp>
        <p:nvSpPr>
          <p:cNvPr id="5" name="Text 3"/>
          <p:cNvSpPr/>
          <p:nvPr/>
        </p:nvSpPr>
        <p:spPr>
          <a:xfrm>
            <a:off x="793790" y="5298400"/>
            <a:ext cx="6244709" cy="1451610"/>
          </a:xfrm>
          <a:prstGeom prst="rect">
            <a:avLst/>
          </a:prstGeom>
          <a:noFill/>
          <a:ln/>
        </p:spPr>
        <p:txBody>
          <a:bodyPr wrap="square" lIns="0" tIns="0" rIns="0" bIns="0" rtlCol="0" anchor="t"/>
          <a:lstStyle/>
          <a:p>
            <a:pPr indent="0" marL="0">
              <a:lnSpc>
                <a:spcPts val="2850"/>
              </a:lnSpc>
              <a:buNone/>
            </a:pPr>
            <a:r>
              <a:rPr lang="en-US" sz="1750" dirty="0">
                <a:solidFill>
                  <a:srgbClr val="2B4150"/>
                </a:solidFill>
                <a:latin typeface="Source Sans Pro" pitchFamily="34" charset="0"/>
                <a:ea typeface="Source Sans Pro" pitchFamily="34" charset="-122"/>
                <a:cs typeface="Source Sans Pro" pitchFamily="34" charset="-120"/>
              </a:rPr>
              <a:t>Web developers create the content that users see on a website, including text, images, videos, and audio. They use HTML, CSS, and JavaScript to structure, style, and make the content interactive.</a:t>
            </a:r>
            <a:endParaRPr lang="en-US" sz="1750" dirty="0"/>
          </a:p>
        </p:txBody>
      </p:sp>
      <p:sp>
        <p:nvSpPr>
          <p:cNvPr id="6" name="Text 4"/>
          <p:cNvSpPr/>
          <p:nvPr/>
        </p:nvSpPr>
        <p:spPr>
          <a:xfrm>
            <a:off x="7599521" y="4717256"/>
            <a:ext cx="2835235" cy="354330"/>
          </a:xfrm>
          <a:prstGeom prst="rect">
            <a:avLst/>
          </a:prstGeom>
          <a:noFill/>
          <a:ln/>
        </p:spPr>
        <p:txBody>
          <a:bodyPr wrap="none" lIns="0" tIns="0" rIns="0" bIns="0" rtlCol="0" anchor="t"/>
          <a:lstStyle/>
          <a:p>
            <a:pPr indent="0" marL="0">
              <a:lnSpc>
                <a:spcPts val="2750"/>
              </a:lnSpc>
              <a:buNone/>
            </a:pPr>
            <a:r>
              <a:rPr lang="en-US" sz="2200" dirty="0">
                <a:solidFill>
                  <a:srgbClr val="124E73"/>
                </a:solidFill>
                <a:latin typeface="MuseoModerno Medium" pitchFamily="34" charset="0"/>
                <a:ea typeface="MuseoModerno Medium" pitchFamily="34" charset="-122"/>
                <a:cs typeface="MuseoModerno Medium" pitchFamily="34" charset="-120"/>
              </a:rPr>
              <a:t>Functionality</a:t>
            </a:r>
            <a:endParaRPr lang="en-US" sz="2200" dirty="0"/>
          </a:p>
        </p:txBody>
      </p:sp>
      <p:sp>
        <p:nvSpPr>
          <p:cNvPr id="7" name="Text 5"/>
          <p:cNvSpPr/>
          <p:nvPr/>
        </p:nvSpPr>
        <p:spPr>
          <a:xfrm>
            <a:off x="7599521" y="5298400"/>
            <a:ext cx="6244709" cy="1088708"/>
          </a:xfrm>
          <a:prstGeom prst="rect">
            <a:avLst/>
          </a:prstGeom>
          <a:noFill/>
          <a:ln/>
        </p:spPr>
        <p:txBody>
          <a:bodyPr wrap="square" lIns="0" tIns="0" rIns="0" bIns="0" rtlCol="0" anchor="t"/>
          <a:lstStyle/>
          <a:p>
            <a:pPr indent="0" marL="0">
              <a:lnSpc>
                <a:spcPts val="2850"/>
              </a:lnSpc>
              <a:buNone/>
            </a:pPr>
            <a:r>
              <a:rPr lang="en-US" sz="1750" dirty="0">
                <a:solidFill>
                  <a:srgbClr val="2B4150"/>
                </a:solidFill>
                <a:latin typeface="Source Sans Pro" pitchFamily="34" charset="0"/>
                <a:ea typeface="Source Sans Pro" pitchFamily="34" charset="-122"/>
                <a:cs typeface="Source Sans Pro" pitchFamily="34" charset="-120"/>
              </a:rPr>
              <a:t>Web developers also create the functionality that makes a website work, including forms, buttons, and menus. They use JavaScript to add interactivity and create dynamic user experiences.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666" y="597694"/>
            <a:ext cx="7626667" cy="1354931"/>
          </a:xfrm>
          <a:prstGeom prst="rect">
            <a:avLst/>
          </a:prstGeom>
          <a:noFill/>
          <a:ln/>
        </p:spPr>
        <p:txBody>
          <a:bodyPr wrap="square" lIns="0" tIns="0" rIns="0" bIns="0" rtlCol="0" anchor="t"/>
          <a:lstStyle/>
          <a:p>
            <a:pPr indent="0" marL="0">
              <a:lnSpc>
                <a:spcPts val="5300"/>
              </a:lnSpc>
              <a:buNone/>
            </a:pPr>
            <a:r>
              <a:rPr lang="en-US" sz="4250" dirty="0">
                <a:solidFill>
                  <a:srgbClr val="124E73"/>
                </a:solidFill>
                <a:latin typeface="MuseoModerno Medium" pitchFamily="34" charset="0"/>
                <a:ea typeface="MuseoModerno Medium" pitchFamily="34" charset="-122"/>
                <a:cs typeface="MuseoModerno Medium" pitchFamily="34" charset="-120"/>
              </a:rPr>
              <a:t>The Language of the Web: HTML</a:t>
            </a:r>
            <a:endParaRPr lang="en-US" sz="4250" dirty="0"/>
          </a:p>
        </p:txBody>
      </p:sp>
      <p:sp>
        <p:nvSpPr>
          <p:cNvPr id="4" name="Text 1"/>
          <p:cNvSpPr/>
          <p:nvPr/>
        </p:nvSpPr>
        <p:spPr>
          <a:xfrm>
            <a:off x="758666" y="2277785"/>
            <a:ext cx="7626667" cy="1387316"/>
          </a:xfrm>
          <a:prstGeom prst="rect">
            <a:avLst/>
          </a:prstGeom>
          <a:noFill/>
          <a:ln/>
        </p:spPr>
        <p:txBody>
          <a:bodyPr wrap="square" lIns="0" tIns="0" rIns="0" bIns="0" rtlCol="0" anchor="t"/>
          <a:lstStyle/>
          <a:p>
            <a:pPr indent="0" marL="0">
              <a:lnSpc>
                <a:spcPts val="2700"/>
              </a:lnSpc>
              <a:buNone/>
            </a:pPr>
            <a:r>
              <a:rPr lang="en-US" sz="1700" dirty="0">
                <a:solidFill>
                  <a:srgbClr val="2B4150"/>
                </a:solidFill>
                <a:latin typeface="Source Sans Pro" pitchFamily="34" charset="0"/>
                <a:ea typeface="Source Sans Pro" pitchFamily="34" charset="-122"/>
                <a:cs typeface="Source Sans Pro" pitchFamily="34" charset="-120"/>
              </a:rPr>
              <a:t>HTML, which stands for HyperText Markup Language, is the foundation of all websites. It's like the blueprint that defines the structure and content of a webpage. It uses tags to create headings, paragraphs, lists, and images, structuring the information displayed to the user.</a:t>
            </a:r>
            <a:endParaRPr lang="en-US" sz="1700" dirty="0"/>
          </a:p>
        </p:txBody>
      </p:sp>
      <p:sp>
        <p:nvSpPr>
          <p:cNvPr id="5" name="Shape 2"/>
          <p:cNvSpPr/>
          <p:nvPr/>
        </p:nvSpPr>
        <p:spPr>
          <a:xfrm>
            <a:off x="758666" y="4152781"/>
            <a:ext cx="487680" cy="487680"/>
          </a:xfrm>
          <a:prstGeom prst="roundRect">
            <a:avLst>
              <a:gd name="adj" fmla="val 6668"/>
            </a:avLst>
          </a:prstGeom>
          <a:solidFill>
            <a:srgbClr val="F3EEE3"/>
          </a:solidFill>
          <a:ln/>
        </p:spPr>
      </p:sp>
      <p:sp>
        <p:nvSpPr>
          <p:cNvPr id="6" name="Text 3"/>
          <p:cNvSpPr/>
          <p:nvPr/>
        </p:nvSpPr>
        <p:spPr>
          <a:xfrm>
            <a:off x="926187" y="4233982"/>
            <a:ext cx="152519" cy="325160"/>
          </a:xfrm>
          <a:prstGeom prst="rect">
            <a:avLst/>
          </a:prstGeom>
          <a:noFill/>
          <a:ln/>
        </p:spPr>
        <p:txBody>
          <a:bodyPr wrap="none" lIns="0" tIns="0" rIns="0" bIns="0" rtlCol="0" anchor="t"/>
          <a:lstStyle/>
          <a:p>
            <a:pPr algn="ctr" indent="0" marL="0">
              <a:lnSpc>
                <a:spcPts val="2550"/>
              </a:lnSpc>
              <a:buNone/>
            </a:pPr>
            <a:r>
              <a:rPr lang="en-US" sz="2550" dirty="0">
                <a:solidFill>
                  <a:srgbClr val="2B4150"/>
                </a:solidFill>
                <a:latin typeface="MuseoModerno Medium" pitchFamily="34" charset="0"/>
                <a:ea typeface="MuseoModerno Medium" pitchFamily="34" charset="-122"/>
                <a:cs typeface="MuseoModerno Medium" pitchFamily="34" charset="-120"/>
              </a:rPr>
              <a:t>1</a:t>
            </a:r>
            <a:endParaRPr lang="en-US" sz="2550" dirty="0"/>
          </a:p>
        </p:txBody>
      </p:sp>
      <p:sp>
        <p:nvSpPr>
          <p:cNvPr id="7" name="Text 4"/>
          <p:cNvSpPr/>
          <p:nvPr/>
        </p:nvSpPr>
        <p:spPr>
          <a:xfrm>
            <a:off x="1463040" y="4152781"/>
            <a:ext cx="2709863" cy="338733"/>
          </a:xfrm>
          <a:prstGeom prst="rect">
            <a:avLst/>
          </a:prstGeom>
          <a:noFill/>
          <a:ln/>
        </p:spPr>
        <p:txBody>
          <a:bodyPr wrap="none" lIns="0" tIns="0" rIns="0" bIns="0" rtlCol="0" anchor="t"/>
          <a:lstStyle/>
          <a:p>
            <a:pPr indent="0" marL="0">
              <a:lnSpc>
                <a:spcPts val="2650"/>
              </a:lnSpc>
              <a:buNone/>
            </a:pPr>
            <a:r>
              <a:rPr lang="en-US" sz="2100" dirty="0">
                <a:solidFill>
                  <a:srgbClr val="2B4150"/>
                </a:solidFill>
                <a:latin typeface="MuseoModerno Medium" pitchFamily="34" charset="0"/>
                <a:ea typeface="MuseoModerno Medium" pitchFamily="34" charset="-122"/>
                <a:cs typeface="MuseoModerno Medium" pitchFamily="34" charset="-120"/>
              </a:rPr>
              <a:t>Structure</a:t>
            </a:r>
            <a:endParaRPr lang="en-US" sz="2100" dirty="0"/>
          </a:p>
        </p:txBody>
      </p:sp>
      <p:sp>
        <p:nvSpPr>
          <p:cNvPr id="8" name="Text 5"/>
          <p:cNvSpPr/>
          <p:nvPr/>
        </p:nvSpPr>
        <p:spPr>
          <a:xfrm>
            <a:off x="1463040" y="4621530"/>
            <a:ext cx="3000613" cy="1387316"/>
          </a:xfrm>
          <a:prstGeom prst="rect">
            <a:avLst/>
          </a:prstGeom>
          <a:noFill/>
          <a:ln/>
        </p:spPr>
        <p:txBody>
          <a:bodyPr wrap="square" lIns="0" tIns="0" rIns="0" bIns="0" rtlCol="0" anchor="t"/>
          <a:lstStyle/>
          <a:p>
            <a:pPr indent="0" marL="0">
              <a:lnSpc>
                <a:spcPts val="2700"/>
              </a:lnSpc>
              <a:buNone/>
            </a:pPr>
            <a:r>
              <a:rPr lang="en-US" sz="1700" dirty="0">
                <a:solidFill>
                  <a:srgbClr val="2B4150"/>
                </a:solidFill>
                <a:latin typeface="Source Sans Pro" pitchFamily="34" charset="0"/>
                <a:ea typeface="Source Sans Pro" pitchFamily="34" charset="-122"/>
                <a:cs typeface="Source Sans Pro" pitchFamily="34" charset="-120"/>
              </a:rPr>
              <a:t>HTML provides the structure for a webpage, defining the different sections and elements of content.</a:t>
            </a:r>
            <a:endParaRPr lang="en-US" sz="1700" dirty="0"/>
          </a:p>
        </p:txBody>
      </p:sp>
      <p:sp>
        <p:nvSpPr>
          <p:cNvPr id="9" name="Shape 6"/>
          <p:cNvSpPr/>
          <p:nvPr/>
        </p:nvSpPr>
        <p:spPr>
          <a:xfrm>
            <a:off x="4680347" y="4152781"/>
            <a:ext cx="487680" cy="487680"/>
          </a:xfrm>
          <a:prstGeom prst="roundRect">
            <a:avLst>
              <a:gd name="adj" fmla="val 6668"/>
            </a:avLst>
          </a:prstGeom>
          <a:solidFill>
            <a:srgbClr val="F3EEE3"/>
          </a:solidFill>
          <a:ln/>
        </p:spPr>
      </p:sp>
      <p:sp>
        <p:nvSpPr>
          <p:cNvPr id="10" name="Text 7"/>
          <p:cNvSpPr/>
          <p:nvPr/>
        </p:nvSpPr>
        <p:spPr>
          <a:xfrm>
            <a:off x="4833818" y="4233982"/>
            <a:ext cx="180737" cy="325160"/>
          </a:xfrm>
          <a:prstGeom prst="rect">
            <a:avLst/>
          </a:prstGeom>
          <a:noFill/>
          <a:ln/>
        </p:spPr>
        <p:txBody>
          <a:bodyPr wrap="none" lIns="0" tIns="0" rIns="0" bIns="0" rtlCol="0" anchor="t"/>
          <a:lstStyle/>
          <a:p>
            <a:pPr algn="ctr" indent="0" marL="0">
              <a:lnSpc>
                <a:spcPts val="2550"/>
              </a:lnSpc>
              <a:buNone/>
            </a:pPr>
            <a:r>
              <a:rPr lang="en-US" sz="2550" dirty="0">
                <a:solidFill>
                  <a:srgbClr val="2B4150"/>
                </a:solidFill>
                <a:latin typeface="MuseoModerno Medium" pitchFamily="34" charset="0"/>
                <a:ea typeface="MuseoModerno Medium" pitchFamily="34" charset="-122"/>
                <a:cs typeface="MuseoModerno Medium" pitchFamily="34" charset="-120"/>
              </a:rPr>
              <a:t>2</a:t>
            </a:r>
            <a:endParaRPr lang="en-US" sz="2550" dirty="0"/>
          </a:p>
        </p:txBody>
      </p:sp>
      <p:sp>
        <p:nvSpPr>
          <p:cNvPr id="11" name="Text 8"/>
          <p:cNvSpPr/>
          <p:nvPr/>
        </p:nvSpPr>
        <p:spPr>
          <a:xfrm>
            <a:off x="5384721" y="4152781"/>
            <a:ext cx="2709863" cy="338733"/>
          </a:xfrm>
          <a:prstGeom prst="rect">
            <a:avLst/>
          </a:prstGeom>
          <a:noFill/>
          <a:ln/>
        </p:spPr>
        <p:txBody>
          <a:bodyPr wrap="none" lIns="0" tIns="0" rIns="0" bIns="0" rtlCol="0" anchor="t"/>
          <a:lstStyle/>
          <a:p>
            <a:pPr indent="0" marL="0">
              <a:lnSpc>
                <a:spcPts val="2650"/>
              </a:lnSpc>
              <a:buNone/>
            </a:pPr>
            <a:r>
              <a:rPr lang="en-US" sz="2100" dirty="0">
                <a:solidFill>
                  <a:srgbClr val="2B4150"/>
                </a:solidFill>
                <a:latin typeface="MuseoModerno Medium" pitchFamily="34" charset="0"/>
                <a:ea typeface="MuseoModerno Medium" pitchFamily="34" charset="-122"/>
                <a:cs typeface="MuseoModerno Medium" pitchFamily="34" charset="-120"/>
              </a:rPr>
              <a:t>Content</a:t>
            </a:r>
            <a:endParaRPr lang="en-US" sz="2100" dirty="0"/>
          </a:p>
        </p:txBody>
      </p:sp>
      <p:sp>
        <p:nvSpPr>
          <p:cNvPr id="12" name="Text 9"/>
          <p:cNvSpPr/>
          <p:nvPr/>
        </p:nvSpPr>
        <p:spPr>
          <a:xfrm>
            <a:off x="5384721" y="4621530"/>
            <a:ext cx="3000613" cy="1040487"/>
          </a:xfrm>
          <a:prstGeom prst="rect">
            <a:avLst/>
          </a:prstGeom>
          <a:noFill/>
          <a:ln/>
        </p:spPr>
        <p:txBody>
          <a:bodyPr wrap="square" lIns="0" tIns="0" rIns="0" bIns="0" rtlCol="0" anchor="t"/>
          <a:lstStyle/>
          <a:p>
            <a:pPr indent="0" marL="0">
              <a:lnSpc>
                <a:spcPts val="2700"/>
              </a:lnSpc>
              <a:buNone/>
            </a:pPr>
            <a:r>
              <a:rPr lang="en-US" sz="1700" dirty="0">
                <a:solidFill>
                  <a:srgbClr val="2B4150"/>
                </a:solidFill>
                <a:latin typeface="Source Sans Pro" pitchFamily="34" charset="0"/>
                <a:ea typeface="Source Sans Pro" pitchFamily="34" charset="-122"/>
                <a:cs typeface="Source Sans Pro" pitchFamily="34" charset="-120"/>
              </a:rPr>
              <a:t>HTML defines the content of a webpage, including text, images, and other media.</a:t>
            </a:r>
            <a:endParaRPr lang="en-US" sz="1700" dirty="0"/>
          </a:p>
        </p:txBody>
      </p:sp>
      <p:sp>
        <p:nvSpPr>
          <p:cNvPr id="13" name="Shape 10"/>
          <p:cNvSpPr/>
          <p:nvPr/>
        </p:nvSpPr>
        <p:spPr>
          <a:xfrm>
            <a:off x="758666" y="6469380"/>
            <a:ext cx="487680" cy="487680"/>
          </a:xfrm>
          <a:prstGeom prst="roundRect">
            <a:avLst>
              <a:gd name="adj" fmla="val 6668"/>
            </a:avLst>
          </a:prstGeom>
          <a:solidFill>
            <a:srgbClr val="F3EEE3"/>
          </a:solidFill>
          <a:ln/>
        </p:spPr>
      </p:sp>
      <p:sp>
        <p:nvSpPr>
          <p:cNvPr id="14" name="Text 11"/>
          <p:cNvSpPr/>
          <p:nvPr/>
        </p:nvSpPr>
        <p:spPr>
          <a:xfrm>
            <a:off x="911066" y="6550581"/>
            <a:ext cx="182761" cy="325160"/>
          </a:xfrm>
          <a:prstGeom prst="rect">
            <a:avLst/>
          </a:prstGeom>
          <a:noFill/>
          <a:ln/>
        </p:spPr>
        <p:txBody>
          <a:bodyPr wrap="none" lIns="0" tIns="0" rIns="0" bIns="0" rtlCol="0" anchor="t"/>
          <a:lstStyle/>
          <a:p>
            <a:pPr algn="ctr" indent="0" marL="0">
              <a:lnSpc>
                <a:spcPts val="2550"/>
              </a:lnSpc>
              <a:buNone/>
            </a:pPr>
            <a:r>
              <a:rPr lang="en-US" sz="2550" dirty="0">
                <a:solidFill>
                  <a:srgbClr val="2B4150"/>
                </a:solidFill>
                <a:latin typeface="MuseoModerno Medium" pitchFamily="34" charset="0"/>
                <a:ea typeface="MuseoModerno Medium" pitchFamily="34" charset="-122"/>
                <a:cs typeface="MuseoModerno Medium" pitchFamily="34" charset="-120"/>
              </a:rPr>
              <a:t>3</a:t>
            </a:r>
            <a:endParaRPr lang="en-US" sz="2550" dirty="0"/>
          </a:p>
        </p:txBody>
      </p:sp>
      <p:sp>
        <p:nvSpPr>
          <p:cNvPr id="15" name="Text 12"/>
          <p:cNvSpPr/>
          <p:nvPr/>
        </p:nvSpPr>
        <p:spPr>
          <a:xfrm>
            <a:off x="1463040" y="6469380"/>
            <a:ext cx="2709863" cy="338733"/>
          </a:xfrm>
          <a:prstGeom prst="rect">
            <a:avLst/>
          </a:prstGeom>
          <a:noFill/>
          <a:ln/>
        </p:spPr>
        <p:txBody>
          <a:bodyPr wrap="none" lIns="0" tIns="0" rIns="0" bIns="0" rtlCol="0" anchor="t"/>
          <a:lstStyle/>
          <a:p>
            <a:pPr indent="0" marL="0">
              <a:lnSpc>
                <a:spcPts val="2650"/>
              </a:lnSpc>
              <a:buNone/>
            </a:pPr>
            <a:r>
              <a:rPr lang="en-US" sz="2100" dirty="0">
                <a:solidFill>
                  <a:srgbClr val="2B4150"/>
                </a:solidFill>
                <a:latin typeface="MuseoModerno Medium" pitchFamily="34" charset="0"/>
                <a:ea typeface="MuseoModerno Medium" pitchFamily="34" charset="-122"/>
                <a:cs typeface="MuseoModerno Medium" pitchFamily="34" charset="-120"/>
              </a:rPr>
              <a:t>Accessibility</a:t>
            </a:r>
            <a:endParaRPr lang="en-US" sz="2100" dirty="0"/>
          </a:p>
        </p:txBody>
      </p:sp>
      <p:sp>
        <p:nvSpPr>
          <p:cNvPr id="16" name="Text 13"/>
          <p:cNvSpPr/>
          <p:nvPr/>
        </p:nvSpPr>
        <p:spPr>
          <a:xfrm>
            <a:off x="1463040" y="6938129"/>
            <a:ext cx="6922294" cy="693658"/>
          </a:xfrm>
          <a:prstGeom prst="rect">
            <a:avLst/>
          </a:prstGeom>
          <a:noFill/>
          <a:ln/>
        </p:spPr>
        <p:txBody>
          <a:bodyPr wrap="square" lIns="0" tIns="0" rIns="0" bIns="0" rtlCol="0" anchor="t"/>
          <a:lstStyle/>
          <a:p>
            <a:pPr indent="0" marL="0">
              <a:lnSpc>
                <a:spcPts val="2700"/>
              </a:lnSpc>
              <a:buNone/>
            </a:pPr>
            <a:r>
              <a:rPr lang="en-US" sz="1700" dirty="0">
                <a:solidFill>
                  <a:srgbClr val="2B4150"/>
                </a:solidFill>
                <a:latin typeface="Source Sans Pro" pitchFamily="34" charset="0"/>
                <a:ea typeface="Source Sans Pro" pitchFamily="34" charset="-122"/>
                <a:cs typeface="Source Sans Pro" pitchFamily="34" charset="-120"/>
              </a:rPr>
              <a:t>HTML enables websites to be accessible to everyone, regardless of their abilities or disabilities.</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748796"/>
          </a:xfrm>
          <a:prstGeom prst="rect">
            <a:avLst/>
          </a:prstGeom>
        </p:spPr>
      </p:pic>
      <p:sp>
        <p:nvSpPr>
          <p:cNvPr id="3" name="Text 0"/>
          <p:cNvSpPr/>
          <p:nvPr/>
        </p:nvSpPr>
        <p:spPr>
          <a:xfrm>
            <a:off x="769620" y="3530918"/>
            <a:ext cx="5578435" cy="687110"/>
          </a:xfrm>
          <a:prstGeom prst="rect">
            <a:avLst/>
          </a:prstGeom>
          <a:noFill/>
          <a:ln/>
        </p:spPr>
        <p:txBody>
          <a:bodyPr wrap="none" lIns="0" tIns="0" rIns="0" bIns="0" rtlCol="0" anchor="t"/>
          <a:lstStyle/>
          <a:p>
            <a:pPr indent="0" marL="0">
              <a:lnSpc>
                <a:spcPts val="5400"/>
              </a:lnSpc>
              <a:buNone/>
            </a:pPr>
            <a:r>
              <a:rPr lang="en-US" sz="4300" dirty="0">
                <a:solidFill>
                  <a:srgbClr val="124E73"/>
                </a:solidFill>
                <a:latin typeface="MuseoModerno Medium" pitchFamily="34" charset="0"/>
                <a:ea typeface="MuseoModerno Medium" pitchFamily="34" charset="-122"/>
                <a:cs typeface="MuseoModerno Medium" pitchFamily="34" charset="-120"/>
              </a:rPr>
              <a:t>Styling the Web: CSS</a:t>
            </a:r>
            <a:endParaRPr lang="en-US" sz="4300" dirty="0"/>
          </a:p>
        </p:txBody>
      </p:sp>
      <p:sp>
        <p:nvSpPr>
          <p:cNvPr id="4" name="Text 1"/>
          <p:cNvSpPr/>
          <p:nvPr/>
        </p:nvSpPr>
        <p:spPr>
          <a:xfrm>
            <a:off x="769620" y="4547830"/>
            <a:ext cx="13091160" cy="703659"/>
          </a:xfrm>
          <a:prstGeom prst="rect">
            <a:avLst/>
          </a:prstGeom>
          <a:noFill/>
          <a:ln/>
        </p:spPr>
        <p:txBody>
          <a:bodyPr wrap="square" lIns="0" tIns="0" rIns="0" bIns="0" rtlCol="0" anchor="t"/>
          <a:lstStyle/>
          <a:p>
            <a:pPr indent="0" marL="0">
              <a:lnSpc>
                <a:spcPts val="2750"/>
              </a:lnSpc>
              <a:buNone/>
            </a:pPr>
            <a:r>
              <a:rPr lang="en-US" sz="1700" dirty="0">
                <a:solidFill>
                  <a:srgbClr val="2B4150"/>
                </a:solidFill>
                <a:latin typeface="Source Sans Pro" pitchFamily="34" charset="0"/>
                <a:ea typeface="Source Sans Pro" pitchFamily="34" charset="-122"/>
                <a:cs typeface="Source Sans Pro" pitchFamily="34" charset="-120"/>
              </a:rPr>
              <a:t>CSS, or Cascading Style Sheets, is used to style the visual appearance of a website. It's like the makeup that transforms the raw structure of a webpage into an aesthetically pleasing design. CSS allows web developers to control the color, font, size, and layout of elements on a webpage.</a:t>
            </a:r>
            <a:endParaRPr lang="en-US" sz="1700" dirty="0"/>
          </a:p>
        </p:txBody>
      </p:sp>
      <p:pic>
        <p:nvPicPr>
          <p:cNvPr id="5" name="Image 1" descr="preencoded.png">    </p:cNvPr>
          <p:cNvPicPr>
            <a:picLocks noChangeAspect="1"/>
          </p:cNvPicPr>
          <p:nvPr/>
        </p:nvPicPr>
        <p:blipFill>
          <a:blip r:embed="rId2"/>
          <a:stretch>
            <a:fillRect/>
          </a:stretch>
        </p:blipFill>
        <p:spPr>
          <a:xfrm>
            <a:off x="769620" y="5498783"/>
            <a:ext cx="549712" cy="549712"/>
          </a:xfrm>
          <a:prstGeom prst="rect">
            <a:avLst/>
          </a:prstGeom>
        </p:spPr>
      </p:pic>
      <p:sp>
        <p:nvSpPr>
          <p:cNvPr id="6" name="Text 2"/>
          <p:cNvSpPr/>
          <p:nvPr/>
        </p:nvSpPr>
        <p:spPr>
          <a:xfrm>
            <a:off x="769620" y="6268283"/>
            <a:ext cx="2748796" cy="343614"/>
          </a:xfrm>
          <a:prstGeom prst="rect">
            <a:avLst/>
          </a:prstGeom>
          <a:noFill/>
          <a:ln/>
        </p:spPr>
        <p:txBody>
          <a:bodyPr wrap="none" lIns="0" tIns="0" rIns="0" bIns="0" rtlCol="0" anchor="t"/>
          <a:lstStyle/>
          <a:p>
            <a:pPr algn="l" indent="0" marL="0">
              <a:lnSpc>
                <a:spcPts val="2700"/>
              </a:lnSpc>
              <a:buNone/>
            </a:pPr>
            <a:r>
              <a:rPr lang="en-US" sz="2150" dirty="0">
                <a:solidFill>
                  <a:srgbClr val="2B4150"/>
                </a:solidFill>
                <a:latin typeface="MuseoModerno Medium" pitchFamily="34" charset="0"/>
                <a:ea typeface="MuseoModerno Medium" pitchFamily="34" charset="-122"/>
                <a:cs typeface="MuseoModerno Medium" pitchFamily="34" charset="-120"/>
              </a:rPr>
              <a:t>Colors</a:t>
            </a:r>
            <a:endParaRPr lang="en-US" sz="2150" dirty="0"/>
          </a:p>
        </p:txBody>
      </p:sp>
      <p:sp>
        <p:nvSpPr>
          <p:cNvPr id="7" name="Text 3"/>
          <p:cNvSpPr/>
          <p:nvPr/>
        </p:nvSpPr>
        <p:spPr>
          <a:xfrm>
            <a:off x="769620" y="6743819"/>
            <a:ext cx="4143851" cy="703659"/>
          </a:xfrm>
          <a:prstGeom prst="rect">
            <a:avLst/>
          </a:prstGeom>
          <a:noFill/>
          <a:ln/>
        </p:spPr>
        <p:txBody>
          <a:bodyPr wrap="square" lIns="0" tIns="0" rIns="0" bIns="0" rtlCol="0" anchor="t"/>
          <a:lstStyle/>
          <a:p>
            <a:pPr algn="l" indent="0" marL="0">
              <a:lnSpc>
                <a:spcPts val="2750"/>
              </a:lnSpc>
              <a:buNone/>
            </a:pPr>
            <a:r>
              <a:rPr lang="en-US" sz="1700" dirty="0">
                <a:solidFill>
                  <a:srgbClr val="2B4150"/>
                </a:solidFill>
                <a:latin typeface="Source Sans Pro" pitchFamily="34" charset="0"/>
                <a:ea typeface="Source Sans Pro" pitchFamily="34" charset="-122"/>
                <a:cs typeface="Source Sans Pro" pitchFamily="34" charset="-120"/>
              </a:rPr>
              <a:t>CSS defines the colors of text, backgrounds, and other elements on a webpage.</a:t>
            </a:r>
            <a:endParaRPr lang="en-US" sz="1700" dirty="0"/>
          </a:p>
        </p:txBody>
      </p:sp>
      <p:pic>
        <p:nvPicPr>
          <p:cNvPr id="8" name="Image 2" descr="preencoded.png">    </p:cNvPr>
          <p:cNvPicPr>
            <a:picLocks noChangeAspect="1"/>
          </p:cNvPicPr>
          <p:nvPr/>
        </p:nvPicPr>
        <p:blipFill>
          <a:blip r:embed="rId3"/>
          <a:stretch>
            <a:fillRect/>
          </a:stretch>
        </p:blipFill>
        <p:spPr>
          <a:xfrm>
            <a:off x="5243274" y="5498783"/>
            <a:ext cx="549712" cy="549712"/>
          </a:xfrm>
          <a:prstGeom prst="rect">
            <a:avLst/>
          </a:prstGeom>
        </p:spPr>
      </p:pic>
      <p:sp>
        <p:nvSpPr>
          <p:cNvPr id="9" name="Text 4"/>
          <p:cNvSpPr/>
          <p:nvPr/>
        </p:nvSpPr>
        <p:spPr>
          <a:xfrm>
            <a:off x="5243274" y="6268283"/>
            <a:ext cx="2748796" cy="343614"/>
          </a:xfrm>
          <a:prstGeom prst="rect">
            <a:avLst/>
          </a:prstGeom>
          <a:noFill/>
          <a:ln/>
        </p:spPr>
        <p:txBody>
          <a:bodyPr wrap="none" lIns="0" tIns="0" rIns="0" bIns="0" rtlCol="0" anchor="t"/>
          <a:lstStyle/>
          <a:p>
            <a:pPr algn="l" indent="0" marL="0">
              <a:lnSpc>
                <a:spcPts val="2700"/>
              </a:lnSpc>
              <a:buNone/>
            </a:pPr>
            <a:r>
              <a:rPr lang="en-US" sz="2150" dirty="0">
                <a:solidFill>
                  <a:srgbClr val="2B4150"/>
                </a:solidFill>
                <a:latin typeface="MuseoModerno Medium" pitchFamily="34" charset="0"/>
                <a:ea typeface="MuseoModerno Medium" pitchFamily="34" charset="-122"/>
                <a:cs typeface="MuseoModerno Medium" pitchFamily="34" charset="-120"/>
              </a:rPr>
              <a:t>Fonts</a:t>
            </a:r>
            <a:endParaRPr lang="en-US" sz="2150" dirty="0"/>
          </a:p>
        </p:txBody>
      </p:sp>
      <p:sp>
        <p:nvSpPr>
          <p:cNvPr id="10" name="Text 5"/>
          <p:cNvSpPr/>
          <p:nvPr/>
        </p:nvSpPr>
        <p:spPr>
          <a:xfrm>
            <a:off x="5243274" y="6743819"/>
            <a:ext cx="4143851" cy="703659"/>
          </a:xfrm>
          <a:prstGeom prst="rect">
            <a:avLst/>
          </a:prstGeom>
          <a:noFill/>
          <a:ln/>
        </p:spPr>
        <p:txBody>
          <a:bodyPr wrap="square" lIns="0" tIns="0" rIns="0" bIns="0" rtlCol="0" anchor="t"/>
          <a:lstStyle/>
          <a:p>
            <a:pPr algn="l" indent="0" marL="0">
              <a:lnSpc>
                <a:spcPts val="2750"/>
              </a:lnSpc>
              <a:buNone/>
            </a:pPr>
            <a:r>
              <a:rPr lang="en-US" sz="1700" dirty="0">
                <a:solidFill>
                  <a:srgbClr val="2B4150"/>
                </a:solidFill>
                <a:latin typeface="Source Sans Pro" pitchFamily="34" charset="0"/>
                <a:ea typeface="Source Sans Pro" pitchFamily="34" charset="-122"/>
                <a:cs typeface="Source Sans Pro" pitchFamily="34" charset="-120"/>
              </a:rPr>
              <a:t>CSS determines the font style, size, and weight of text on a webpage.</a:t>
            </a:r>
            <a:endParaRPr lang="en-US" sz="1700" dirty="0"/>
          </a:p>
        </p:txBody>
      </p:sp>
      <p:pic>
        <p:nvPicPr>
          <p:cNvPr id="11" name="Image 3" descr="preencoded.png">    </p:cNvPr>
          <p:cNvPicPr>
            <a:picLocks noChangeAspect="1"/>
          </p:cNvPicPr>
          <p:nvPr/>
        </p:nvPicPr>
        <p:blipFill>
          <a:blip r:embed="rId4"/>
          <a:stretch>
            <a:fillRect/>
          </a:stretch>
        </p:blipFill>
        <p:spPr>
          <a:xfrm>
            <a:off x="9716929" y="5498783"/>
            <a:ext cx="549712" cy="549712"/>
          </a:xfrm>
          <a:prstGeom prst="rect">
            <a:avLst/>
          </a:prstGeom>
        </p:spPr>
      </p:pic>
      <p:sp>
        <p:nvSpPr>
          <p:cNvPr id="12" name="Text 6"/>
          <p:cNvSpPr/>
          <p:nvPr/>
        </p:nvSpPr>
        <p:spPr>
          <a:xfrm>
            <a:off x="9716929" y="6268283"/>
            <a:ext cx="2748796" cy="343614"/>
          </a:xfrm>
          <a:prstGeom prst="rect">
            <a:avLst/>
          </a:prstGeom>
          <a:noFill/>
          <a:ln/>
        </p:spPr>
        <p:txBody>
          <a:bodyPr wrap="none" lIns="0" tIns="0" rIns="0" bIns="0" rtlCol="0" anchor="t"/>
          <a:lstStyle/>
          <a:p>
            <a:pPr algn="l" indent="0" marL="0">
              <a:lnSpc>
                <a:spcPts val="2700"/>
              </a:lnSpc>
              <a:buNone/>
            </a:pPr>
            <a:r>
              <a:rPr lang="en-US" sz="2150" dirty="0">
                <a:solidFill>
                  <a:srgbClr val="2B4150"/>
                </a:solidFill>
                <a:latin typeface="MuseoModerno Medium" pitchFamily="34" charset="0"/>
                <a:ea typeface="MuseoModerno Medium" pitchFamily="34" charset="-122"/>
                <a:cs typeface="MuseoModerno Medium" pitchFamily="34" charset="-120"/>
              </a:rPr>
              <a:t>Layout</a:t>
            </a:r>
            <a:endParaRPr lang="en-US" sz="2150" dirty="0"/>
          </a:p>
        </p:txBody>
      </p:sp>
      <p:sp>
        <p:nvSpPr>
          <p:cNvPr id="13" name="Text 7"/>
          <p:cNvSpPr/>
          <p:nvPr/>
        </p:nvSpPr>
        <p:spPr>
          <a:xfrm>
            <a:off x="9716929" y="6743819"/>
            <a:ext cx="4143851" cy="703659"/>
          </a:xfrm>
          <a:prstGeom prst="rect">
            <a:avLst/>
          </a:prstGeom>
          <a:noFill/>
          <a:ln/>
        </p:spPr>
        <p:txBody>
          <a:bodyPr wrap="square" lIns="0" tIns="0" rIns="0" bIns="0" rtlCol="0" anchor="t"/>
          <a:lstStyle/>
          <a:p>
            <a:pPr algn="l" indent="0" marL="0">
              <a:lnSpc>
                <a:spcPts val="2750"/>
              </a:lnSpc>
              <a:buNone/>
            </a:pPr>
            <a:r>
              <a:rPr lang="en-US" sz="1700" dirty="0">
                <a:solidFill>
                  <a:srgbClr val="2B4150"/>
                </a:solidFill>
                <a:latin typeface="Source Sans Pro" pitchFamily="34" charset="0"/>
                <a:ea typeface="Source Sans Pro" pitchFamily="34" charset="-122"/>
                <a:cs typeface="Source Sans Pro" pitchFamily="34" charset="-120"/>
              </a:rPr>
              <a:t>CSS controls the position, size, and spacing of elements on a webpage.</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25329" y="571024"/>
            <a:ext cx="7693343" cy="1295400"/>
          </a:xfrm>
          <a:prstGeom prst="rect">
            <a:avLst/>
          </a:prstGeom>
          <a:noFill/>
          <a:ln/>
        </p:spPr>
        <p:txBody>
          <a:bodyPr wrap="square" lIns="0" tIns="0" rIns="0" bIns="0" rtlCol="0" anchor="t"/>
          <a:lstStyle/>
          <a:p>
            <a:pPr indent="0" marL="0">
              <a:lnSpc>
                <a:spcPts val="5050"/>
              </a:lnSpc>
              <a:buNone/>
            </a:pPr>
            <a:r>
              <a:rPr lang="en-US" sz="4050" dirty="0">
                <a:solidFill>
                  <a:srgbClr val="124E73"/>
                </a:solidFill>
                <a:latin typeface="MuseoModerno Medium" pitchFamily="34" charset="0"/>
                <a:ea typeface="MuseoModerno Medium" pitchFamily="34" charset="-122"/>
                <a:cs typeface="MuseoModerno Medium" pitchFamily="34" charset="-120"/>
              </a:rPr>
              <a:t>Bringing Websites to Life: JavaScript</a:t>
            </a:r>
            <a:endParaRPr lang="en-US" sz="4050" dirty="0"/>
          </a:p>
        </p:txBody>
      </p:sp>
      <p:sp>
        <p:nvSpPr>
          <p:cNvPr id="4" name="Text 1"/>
          <p:cNvSpPr/>
          <p:nvPr/>
        </p:nvSpPr>
        <p:spPr>
          <a:xfrm>
            <a:off x="725329" y="2177296"/>
            <a:ext cx="7693343" cy="1326356"/>
          </a:xfrm>
          <a:prstGeom prst="rect">
            <a:avLst/>
          </a:prstGeom>
          <a:noFill/>
          <a:ln/>
        </p:spPr>
        <p:txBody>
          <a:bodyPr wrap="square" lIns="0" tIns="0" rIns="0" bIns="0" rtlCol="0" anchor="t"/>
          <a:lstStyle/>
          <a:p>
            <a:pPr indent="0" marL="0">
              <a:lnSpc>
                <a:spcPts val="2600"/>
              </a:lnSpc>
              <a:buNone/>
            </a:pPr>
            <a:r>
              <a:rPr lang="en-US" sz="1600" dirty="0">
                <a:solidFill>
                  <a:srgbClr val="2B4150"/>
                </a:solidFill>
                <a:latin typeface="Source Sans Pro" pitchFamily="34" charset="0"/>
                <a:ea typeface="Source Sans Pro" pitchFamily="34" charset="-122"/>
                <a:cs typeface="Source Sans Pro" pitchFamily="34" charset="-120"/>
              </a:rPr>
              <a:t>JavaScript is a powerful scripting language used to add interactivity and dynamic features to websites. It's like the magic that makes websites come alive. JavaScript allows developers to create animations, respond to user actions, and make websites more engaging and responsive.</a:t>
            </a:r>
            <a:endParaRPr lang="en-US" sz="1600" dirty="0"/>
          </a:p>
        </p:txBody>
      </p:sp>
      <p:sp>
        <p:nvSpPr>
          <p:cNvPr id="5" name="Shape 2"/>
          <p:cNvSpPr/>
          <p:nvPr/>
        </p:nvSpPr>
        <p:spPr>
          <a:xfrm>
            <a:off x="725329" y="3736777"/>
            <a:ext cx="3743087" cy="2188845"/>
          </a:xfrm>
          <a:prstGeom prst="roundRect">
            <a:avLst>
              <a:gd name="adj" fmla="val 1420"/>
            </a:avLst>
          </a:prstGeom>
          <a:solidFill>
            <a:srgbClr val="F3EEE3"/>
          </a:solidFill>
          <a:ln/>
        </p:spPr>
      </p:sp>
      <p:sp>
        <p:nvSpPr>
          <p:cNvPr id="6" name="Text 3"/>
          <p:cNvSpPr/>
          <p:nvPr/>
        </p:nvSpPr>
        <p:spPr>
          <a:xfrm>
            <a:off x="932498" y="3943945"/>
            <a:ext cx="2590562" cy="323850"/>
          </a:xfrm>
          <a:prstGeom prst="rect">
            <a:avLst/>
          </a:prstGeom>
          <a:noFill/>
          <a:ln/>
        </p:spPr>
        <p:txBody>
          <a:bodyPr wrap="none" lIns="0" tIns="0" rIns="0" bIns="0" rtlCol="0" anchor="t"/>
          <a:lstStyle/>
          <a:p>
            <a:pPr indent="0" marL="0">
              <a:lnSpc>
                <a:spcPts val="2500"/>
              </a:lnSpc>
              <a:buNone/>
            </a:pPr>
            <a:r>
              <a:rPr lang="en-US" sz="2000" dirty="0">
                <a:solidFill>
                  <a:srgbClr val="2B4150"/>
                </a:solidFill>
                <a:latin typeface="MuseoModerno Medium" pitchFamily="34" charset="0"/>
                <a:ea typeface="MuseoModerno Medium" pitchFamily="34" charset="-122"/>
                <a:cs typeface="MuseoModerno Medium" pitchFamily="34" charset="-120"/>
              </a:rPr>
              <a:t>Interactivity</a:t>
            </a:r>
            <a:endParaRPr lang="en-US" sz="2000" dirty="0"/>
          </a:p>
        </p:txBody>
      </p:sp>
      <p:sp>
        <p:nvSpPr>
          <p:cNvPr id="7" name="Text 4"/>
          <p:cNvSpPr/>
          <p:nvPr/>
        </p:nvSpPr>
        <p:spPr>
          <a:xfrm>
            <a:off x="932498" y="4392097"/>
            <a:ext cx="3328749" cy="1326356"/>
          </a:xfrm>
          <a:prstGeom prst="rect">
            <a:avLst/>
          </a:prstGeom>
          <a:noFill/>
          <a:ln/>
        </p:spPr>
        <p:txBody>
          <a:bodyPr wrap="square" lIns="0" tIns="0" rIns="0" bIns="0" rtlCol="0" anchor="t"/>
          <a:lstStyle/>
          <a:p>
            <a:pPr indent="0" marL="0">
              <a:lnSpc>
                <a:spcPts val="2600"/>
              </a:lnSpc>
              <a:buNone/>
            </a:pPr>
            <a:r>
              <a:rPr lang="en-US" sz="1600" dirty="0">
                <a:solidFill>
                  <a:srgbClr val="2B4150"/>
                </a:solidFill>
                <a:latin typeface="Source Sans Pro" pitchFamily="34" charset="0"/>
                <a:ea typeface="Source Sans Pro" pitchFamily="34" charset="-122"/>
                <a:cs typeface="Source Sans Pro" pitchFamily="34" charset="-120"/>
              </a:rPr>
              <a:t>JavaScript allows developers to create interactive elements like buttons, forms, and menus that respond to user actions.</a:t>
            </a:r>
            <a:endParaRPr lang="en-US" sz="1600" dirty="0"/>
          </a:p>
        </p:txBody>
      </p:sp>
      <p:sp>
        <p:nvSpPr>
          <p:cNvPr id="8" name="Shape 5"/>
          <p:cNvSpPr/>
          <p:nvPr/>
        </p:nvSpPr>
        <p:spPr>
          <a:xfrm>
            <a:off x="4675584" y="3736777"/>
            <a:ext cx="3743087" cy="2188845"/>
          </a:xfrm>
          <a:prstGeom prst="roundRect">
            <a:avLst>
              <a:gd name="adj" fmla="val 1420"/>
            </a:avLst>
          </a:prstGeom>
          <a:solidFill>
            <a:srgbClr val="F3EEE3"/>
          </a:solidFill>
          <a:ln/>
        </p:spPr>
      </p:sp>
      <p:sp>
        <p:nvSpPr>
          <p:cNvPr id="9" name="Text 6"/>
          <p:cNvSpPr/>
          <p:nvPr/>
        </p:nvSpPr>
        <p:spPr>
          <a:xfrm>
            <a:off x="4882753" y="3943945"/>
            <a:ext cx="2590562" cy="323850"/>
          </a:xfrm>
          <a:prstGeom prst="rect">
            <a:avLst/>
          </a:prstGeom>
          <a:noFill/>
          <a:ln/>
        </p:spPr>
        <p:txBody>
          <a:bodyPr wrap="none" lIns="0" tIns="0" rIns="0" bIns="0" rtlCol="0" anchor="t"/>
          <a:lstStyle/>
          <a:p>
            <a:pPr indent="0" marL="0">
              <a:lnSpc>
                <a:spcPts val="2500"/>
              </a:lnSpc>
              <a:buNone/>
            </a:pPr>
            <a:r>
              <a:rPr lang="en-US" sz="2000" dirty="0">
                <a:solidFill>
                  <a:srgbClr val="2B4150"/>
                </a:solidFill>
                <a:latin typeface="MuseoModerno Medium" pitchFamily="34" charset="0"/>
                <a:ea typeface="MuseoModerno Medium" pitchFamily="34" charset="-122"/>
                <a:cs typeface="MuseoModerno Medium" pitchFamily="34" charset="-120"/>
              </a:rPr>
              <a:t>Animations</a:t>
            </a:r>
            <a:endParaRPr lang="en-US" sz="2000" dirty="0"/>
          </a:p>
        </p:txBody>
      </p:sp>
      <p:sp>
        <p:nvSpPr>
          <p:cNvPr id="10" name="Text 7"/>
          <p:cNvSpPr/>
          <p:nvPr/>
        </p:nvSpPr>
        <p:spPr>
          <a:xfrm>
            <a:off x="4882753" y="4392097"/>
            <a:ext cx="3328749" cy="1326356"/>
          </a:xfrm>
          <a:prstGeom prst="rect">
            <a:avLst/>
          </a:prstGeom>
          <a:noFill/>
          <a:ln/>
        </p:spPr>
        <p:txBody>
          <a:bodyPr wrap="square" lIns="0" tIns="0" rIns="0" bIns="0" rtlCol="0" anchor="t"/>
          <a:lstStyle/>
          <a:p>
            <a:pPr indent="0" marL="0">
              <a:lnSpc>
                <a:spcPts val="2600"/>
              </a:lnSpc>
              <a:buNone/>
            </a:pPr>
            <a:r>
              <a:rPr lang="en-US" sz="1600" dirty="0">
                <a:solidFill>
                  <a:srgbClr val="2B4150"/>
                </a:solidFill>
                <a:latin typeface="Source Sans Pro" pitchFamily="34" charset="0"/>
                <a:ea typeface="Source Sans Pro" pitchFamily="34" charset="-122"/>
                <a:cs typeface="Source Sans Pro" pitchFamily="34" charset="-120"/>
              </a:rPr>
              <a:t>JavaScript allows developers to create animations and special effects that make websites more engaging and visually appealing.</a:t>
            </a:r>
            <a:endParaRPr lang="en-US" sz="1600" dirty="0"/>
          </a:p>
        </p:txBody>
      </p:sp>
      <p:sp>
        <p:nvSpPr>
          <p:cNvPr id="11" name="Shape 8"/>
          <p:cNvSpPr/>
          <p:nvPr/>
        </p:nvSpPr>
        <p:spPr>
          <a:xfrm>
            <a:off x="725329" y="6132790"/>
            <a:ext cx="7693343" cy="1525667"/>
          </a:xfrm>
          <a:prstGeom prst="roundRect">
            <a:avLst>
              <a:gd name="adj" fmla="val 2038"/>
            </a:avLst>
          </a:prstGeom>
          <a:solidFill>
            <a:srgbClr val="F3EEE3"/>
          </a:solidFill>
          <a:ln/>
        </p:spPr>
      </p:sp>
      <p:sp>
        <p:nvSpPr>
          <p:cNvPr id="12" name="Text 9"/>
          <p:cNvSpPr/>
          <p:nvPr/>
        </p:nvSpPr>
        <p:spPr>
          <a:xfrm>
            <a:off x="932498" y="6339959"/>
            <a:ext cx="2590562" cy="323850"/>
          </a:xfrm>
          <a:prstGeom prst="rect">
            <a:avLst/>
          </a:prstGeom>
          <a:noFill/>
          <a:ln/>
        </p:spPr>
        <p:txBody>
          <a:bodyPr wrap="none" lIns="0" tIns="0" rIns="0" bIns="0" rtlCol="0" anchor="t"/>
          <a:lstStyle/>
          <a:p>
            <a:pPr indent="0" marL="0">
              <a:lnSpc>
                <a:spcPts val="2500"/>
              </a:lnSpc>
              <a:buNone/>
            </a:pPr>
            <a:r>
              <a:rPr lang="en-US" sz="2000" dirty="0">
                <a:solidFill>
                  <a:srgbClr val="2B4150"/>
                </a:solidFill>
                <a:latin typeface="MuseoModerno Medium" pitchFamily="34" charset="0"/>
                <a:ea typeface="MuseoModerno Medium" pitchFamily="34" charset="-122"/>
                <a:cs typeface="MuseoModerno Medium" pitchFamily="34" charset="-120"/>
              </a:rPr>
              <a:t>Data Handling</a:t>
            </a:r>
            <a:endParaRPr lang="en-US" sz="2000" dirty="0"/>
          </a:p>
        </p:txBody>
      </p:sp>
      <p:sp>
        <p:nvSpPr>
          <p:cNvPr id="13" name="Text 10"/>
          <p:cNvSpPr/>
          <p:nvPr/>
        </p:nvSpPr>
        <p:spPr>
          <a:xfrm>
            <a:off x="932498" y="6788110"/>
            <a:ext cx="7279005" cy="663178"/>
          </a:xfrm>
          <a:prstGeom prst="rect">
            <a:avLst/>
          </a:prstGeom>
          <a:noFill/>
          <a:ln/>
        </p:spPr>
        <p:txBody>
          <a:bodyPr wrap="square" lIns="0" tIns="0" rIns="0" bIns="0" rtlCol="0" anchor="t"/>
          <a:lstStyle/>
          <a:p>
            <a:pPr indent="0" marL="0">
              <a:lnSpc>
                <a:spcPts val="2600"/>
              </a:lnSpc>
              <a:buNone/>
            </a:pPr>
            <a:r>
              <a:rPr lang="en-US" sz="1600" dirty="0">
                <a:solidFill>
                  <a:srgbClr val="2B4150"/>
                </a:solidFill>
                <a:latin typeface="Source Sans Pro" pitchFamily="34" charset="0"/>
                <a:ea typeface="Source Sans Pro" pitchFamily="34" charset="-122"/>
                <a:cs typeface="Source Sans Pro" pitchFamily="34" charset="-120"/>
              </a:rPr>
              <a:t>JavaScript can be used to manipulate data on a webpage, making it more dynamic and user-friendly.</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64012" y="677228"/>
            <a:ext cx="7021473" cy="592931"/>
          </a:xfrm>
          <a:prstGeom prst="rect">
            <a:avLst/>
          </a:prstGeom>
          <a:noFill/>
          <a:ln/>
        </p:spPr>
        <p:txBody>
          <a:bodyPr wrap="none" lIns="0" tIns="0" rIns="0" bIns="0" rtlCol="0" anchor="t"/>
          <a:lstStyle/>
          <a:p>
            <a:pPr indent="0" marL="0">
              <a:lnSpc>
                <a:spcPts val="4650"/>
              </a:lnSpc>
              <a:buNone/>
            </a:pPr>
            <a:r>
              <a:rPr lang="en-US" sz="3700" dirty="0">
                <a:solidFill>
                  <a:srgbClr val="124E73"/>
                </a:solidFill>
                <a:latin typeface="MuseoModerno Medium" pitchFamily="34" charset="0"/>
                <a:ea typeface="MuseoModerno Medium" pitchFamily="34" charset="-122"/>
                <a:cs typeface="MuseoModerno Medium" pitchFamily="34" charset="-120"/>
              </a:rPr>
              <a:t>Building User Interfaces: React</a:t>
            </a:r>
            <a:endParaRPr lang="en-US" sz="3700" dirty="0"/>
          </a:p>
        </p:txBody>
      </p:sp>
      <p:sp>
        <p:nvSpPr>
          <p:cNvPr id="4" name="Text 1"/>
          <p:cNvSpPr/>
          <p:nvPr/>
        </p:nvSpPr>
        <p:spPr>
          <a:xfrm>
            <a:off x="664012" y="1554718"/>
            <a:ext cx="7815977" cy="1214438"/>
          </a:xfrm>
          <a:prstGeom prst="rect">
            <a:avLst/>
          </a:prstGeom>
          <a:noFill/>
          <a:ln/>
        </p:spPr>
        <p:txBody>
          <a:bodyPr wrap="square" lIns="0" tIns="0" rIns="0" bIns="0" rtlCol="0" anchor="t"/>
          <a:lstStyle/>
          <a:p>
            <a:pPr indent="0" marL="0">
              <a:lnSpc>
                <a:spcPts val="2350"/>
              </a:lnSpc>
              <a:buNone/>
            </a:pPr>
            <a:r>
              <a:rPr lang="en-US" sz="1450" dirty="0">
                <a:solidFill>
                  <a:srgbClr val="2B4150"/>
                </a:solidFill>
                <a:latin typeface="Source Sans Pro" pitchFamily="34" charset="0"/>
                <a:ea typeface="Source Sans Pro" pitchFamily="34" charset="-122"/>
                <a:cs typeface="Source Sans Pro" pitchFamily="34" charset="-120"/>
              </a:rPr>
              <a:t>React is a popular JavaScript library for building user interfaces. It's like a toolkit for crafting complex and interactive website components. React allows developers to create reusable UI components that can be easily integrated into different parts of a website. This modular approach makes web development faster and more efficient.</a:t>
            </a:r>
            <a:endParaRPr lang="en-US" sz="1450" dirty="0"/>
          </a:p>
        </p:txBody>
      </p:sp>
      <p:sp>
        <p:nvSpPr>
          <p:cNvPr id="5" name="Shape 2"/>
          <p:cNvSpPr/>
          <p:nvPr/>
        </p:nvSpPr>
        <p:spPr>
          <a:xfrm>
            <a:off x="937141" y="2982516"/>
            <a:ext cx="22860" cy="4569857"/>
          </a:xfrm>
          <a:prstGeom prst="roundRect">
            <a:avLst>
              <a:gd name="adj" fmla="val 124499"/>
            </a:avLst>
          </a:prstGeom>
          <a:solidFill>
            <a:srgbClr val="D9D4C9"/>
          </a:solidFill>
          <a:ln/>
        </p:spPr>
      </p:sp>
      <p:sp>
        <p:nvSpPr>
          <p:cNvPr id="6" name="Shape 3"/>
          <p:cNvSpPr/>
          <p:nvPr/>
        </p:nvSpPr>
        <p:spPr>
          <a:xfrm>
            <a:off x="1139130" y="3397806"/>
            <a:ext cx="664012" cy="22860"/>
          </a:xfrm>
          <a:prstGeom prst="roundRect">
            <a:avLst>
              <a:gd name="adj" fmla="val 124499"/>
            </a:avLst>
          </a:prstGeom>
          <a:solidFill>
            <a:srgbClr val="D9D4C9"/>
          </a:solidFill>
          <a:ln/>
        </p:spPr>
      </p:sp>
      <p:sp>
        <p:nvSpPr>
          <p:cNvPr id="7" name="Shape 4"/>
          <p:cNvSpPr/>
          <p:nvPr/>
        </p:nvSpPr>
        <p:spPr>
          <a:xfrm>
            <a:off x="735151" y="3195876"/>
            <a:ext cx="426839" cy="426839"/>
          </a:xfrm>
          <a:prstGeom prst="roundRect">
            <a:avLst>
              <a:gd name="adj" fmla="val 6668"/>
            </a:avLst>
          </a:prstGeom>
          <a:solidFill>
            <a:srgbClr val="F3EEE3"/>
          </a:solidFill>
          <a:ln/>
        </p:spPr>
      </p:sp>
      <p:sp>
        <p:nvSpPr>
          <p:cNvPr id="8" name="Text 5"/>
          <p:cNvSpPr/>
          <p:nvPr/>
        </p:nvSpPr>
        <p:spPr>
          <a:xfrm>
            <a:off x="881836" y="3266956"/>
            <a:ext cx="133469" cy="284559"/>
          </a:xfrm>
          <a:prstGeom prst="rect">
            <a:avLst/>
          </a:prstGeom>
          <a:noFill/>
          <a:ln/>
        </p:spPr>
        <p:txBody>
          <a:bodyPr wrap="none" lIns="0" tIns="0" rIns="0" bIns="0" rtlCol="0" anchor="t"/>
          <a:lstStyle/>
          <a:p>
            <a:pPr algn="ctr" indent="0" marL="0">
              <a:lnSpc>
                <a:spcPts val="2200"/>
              </a:lnSpc>
              <a:buNone/>
            </a:pPr>
            <a:r>
              <a:rPr lang="en-US" sz="2200" dirty="0">
                <a:solidFill>
                  <a:srgbClr val="2B4150"/>
                </a:solidFill>
                <a:latin typeface="MuseoModerno Medium" pitchFamily="34" charset="0"/>
                <a:ea typeface="MuseoModerno Medium" pitchFamily="34" charset="-122"/>
                <a:cs typeface="MuseoModerno Medium" pitchFamily="34" charset="-120"/>
              </a:rPr>
              <a:t>1</a:t>
            </a:r>
            <a:endParaRPr lang="en-US" sz="2200" dirty="0"/>
          </a:p>
        </p:txBody>
      </p:sp>
      <p:sp>
        <p:nvSpPr>
          <p:cNvPr id="9" name="Text 6"/>
          <p:cNvSpPr/>
          <p:nvPr/>
        </p:nvSpPr>
        <p:spPr>
          <a:xfrm>
            <a:off x="1992035" y="3172182"/>
            <a:ext cx="2371606" cy="296466"/>
          </a:xfrm>
          <a:prstGeom prst="rect">
            <a:avLst/>
          </a:prstGeom>
          <a:noFill/>
          <a:ln/>
        </p:spPr>
        <p:txBody>
          <a:bodyPr wrap="none" lIns="0" tIns="0" rIns="0" bIns="0" rtlCol="0" anchor="t"/>
          <a:lstStyle/>
          <a:p>
            <a:pPr algn="l" indent="0" marL="0">
              <a:lnSpc>
                <a:spcPts val="2300"/>
              </a:lnSpc>
              <a:buNone/>
            </a:pPr>
            <a:r>
              <a:rPr lang="en-US" sz="1850" dirty="0">
                <a:solidFill>
                  <a:srgbClr val="2B4150"/>
                </a:solidFill>
                <a:latin typeface="MuseoModerno Medium" pitchFamily="34" charset="0"/>
                <a:ea typeface="MuseoModerno Medium" pitchFamily="34" charset="-122"/>
                <a:cs typeface="MuseoModerno Medium" pitchFamily="34" charset="-120"/>
              </a:rPr>
              <a:t>Components</a:t>
            </a:r>
            <a:endParaRPr lang="en-US" sz="1850" dirty="0"/>
          </a:p>
        </p:txBody>
      </p:sp>
      <p:sp>
        <p:nvSpPr>
          <p:cNvPr id="10" name="Text 7"/>
          <p:cNvSpPr/>
          <p:nvPr/>
        </p:nvSpPr>
        <p:spPr>
          <a:xfrm>
            <a:off x="1992035" y="3582472"/>
            <a:ext cx="6487954" cy="607219"/>
          </a:xfrm>
          <a:prstGeom prst="rect">
            <a:avLst/>
          </a:prstGeom>
          <a:noFill/>
          <a:ln/>
        </p:spPr>
        <p:txBody>
          <a:bodyPr wrap="square" lIns="0" tIns="0" rIns="0" bIns="0" rtlCol="0" anchor="t"/>
          <a:lstStyle/>
          <a:p>
            <a:pPr algn="l" indent="0" marL="0">
              <a:lnSpc>
                <a:spcPts val="2350"/>
              </a:lnSpc>
              <a:buNone/>
            </a:pPr>
            <a:r>
              <a:rPr lang="en-US" sz="1450" dirty="0">
                <a:solidFill>
                  <a:srgbClr val="2B4150"/>
                </a:solidFill>
                <a:latin typeface="Source Sans Pro" pitchFamily="34" charset="0"/>
                <a:ea typeface="Source Sans Pro" pitchFamily="34" charset="-122"/>
                <a:cs typeface="Source Sans Pro" pitchFamily="34" charset="-120"/>
              </a:rPr>
              <a:t>React allows developers to break down user interfaces into reusable components, making development faster and more efficient.</a:t>
            </a:r>
            <a:endParaRPr lang="en-US" sz="1450" dirty="0"/>
          </a:p>
        </p:txBody>
      </p:sp>
      <p:sp>
        <p:nvSpPr>
          <p:cNvPr id="11" name="Shape 8"/>
          <p:cNvSpPr/>
          <p:nvPr/>
        </p:nvSpPr>
        <p:spPr>
          <a:xfrm>
            <a:off x="1139130" y="4984313"/>
            <a:ext cx="664012" cy="22860"/>
          </a:xfrm>
          <a:prstGeom prst="roundRect">
            <a:avLst>
              <a:gd name="adj" fmla="val 124499"/>
            </a:avLst>
          </a:prstGeom>
          <a:solidFill>
            <a:srgbClr val="D9D4C9"/>
          </a:solidFill>
          <a:ln/>
        </p:spPr>
      </p:sp>
      <p:sp>
        <p:nvSpPr>
          <p:cNvPr id="12" name="Shape 9"/>
          <p:cNvSpPr/>
          <p:nvPr/>
        </p:nvSpPr>
        <p:spPr>
          <a:xfrm>
            <a:off x="735151" y="4782383"/>
            <a:ext cx="426839" cy="426839"/>
          </a:xfrm>
          <a:prstGeom prst="roundRect">
            <a:avLst>
              <a:gd name="adj" fmla="val 6668"/>
            </a:avLst>
          </a:prstGeom>
          <a:solidFill>
            <a:srgbClr val="F3EEE3"/>
          </a:solidFill>
          <a:ln/>
        </p:spPr>
      </p:sp>
      <p:sp>
        <p:nvSpPr>
          <p:cNvPr id="13" name="Text 10"/>
          <p:cNvSpPr/>
          <p:nvPr/>
        </p:nvSpPr>
        <p:spPr>
          <a:xfrm>
            <a:off x="869454" y="4853464"/>
            <a:ext cx="158234" cy="284559"/>
          </a:xfrm>
          <a:prstGeom prst="rect">
            <a:avLst/>
          </a:prstGeom>
          <a:noFill/>
          <a:ln/>
        </p:spPr>
        <p:txBody>
          <a:bodyPr wrap="none" lIns="0" tIns="0" rIns="0" bIns="0" rtlCol="0" anchor="t"/>
          <a:lstStyle/>
          <a:p>
            <a:pPr algn="ctr" indent="0" marL="0">
              <a:lnSpc>
                <a:spcPts val="2200"/>
              </a:lnSpc>
              <a:buNone/>
            </a:pPr>
            <a:r>
              <a:rPr lang="en-US" sz="2200" dirty="0">
                <a:solidFill>
                  <a:srgbClr val="2B4150"/>
                </a:solidFill>
                <a:latin typeface="MuseoModerno Medium" pitchFamily="34" charset="0"/>
                <a:ea typeface="MuseoModerno Medium" pitchFamily="34" charset="-122"/>
                <a:cs typeface="MuseoModerno Medium" pitchFamily="34" charset="-120"/>
              </a:rPr>
              <a:t>2</a:t>
            </a:r>
            <a:endParaRPr lang="en-US" sz="2200" dirty="0"/>
          </a:p>
        </p:txBody>
      </p:sp>
      <p:sp>
        <p:nvSpPr>
          <p:cNvPr id="14" name="Text 11"/>
          <p:cNvSpPr/>
          <p:nvPr/>
        </p:nvSpPr>
        <p:spPr>
          <a:xfrm>
            <a:off x="1992035" y="4758690"/>
            <a:ext cx="2371606" cy="296466"/>
          </a:xfrm>
          <a:prstGeom prst="rect">
            <a:avLst/>
          </a:prstGeom>
          <a:noFill/>
          <a:ln/>
        </p:spPr>
        <p:txBody>
          <a:bodyPr wrap="none" lIns="0" tIns="0" rIns="0" bIns="0" rtlCol="0" anchor="t"/>
          <a:lstStyle/>
          <a:p>
            <a:pPr algn="l" indent="0" marL="0">
              <a:lnSpc>
                <a:spcPts val="2300"/>
              </a:lnSpc>
              <a:buNone/>
            </a:pPr>
            <a:r>
              <a:rPr lang="en-US" sz="1850" dirty="0">
                <a:solidFill>
                  <a:srgbClr val="2B4150"/>
                </a:solidFill>
                <a:latin typeface="MuseoModerno Medium" pitchFamily="34" charset="0"/>
                <a:ea typeface="MuseoModerno Medium" pitchFamily="34" charset="-122"/>
                <a:cs typeface="MuseoModerno Medium" pitchFamily="34" charset="-120"/>
              </a:rPr>
              <a:t>Virtual DOM</a:t>
            </a:r>
            <a:endParaRPr lang="en-US" sz="1850" dirty="0"/>
          </a:p>
        </p:txBody>
      </p:sp>
      <p:sp>
        <p:nvSpPr>
          <p:cNvPr id="15" name="Text 12"/>
          <p:cNvSpPr/>
          <p:nvPr/>
        </p:nvSpPr>
        <p:spPr>
          <a:xfrm>
            <a:off x="1992035" y="5168979"/>
            <a:ext cx="6487954" cy="607219"/>
          </a:xfrm>
          <a:prstGeom prst="rect">
            <a:avLst/>
          </a:prstGeom>
          <a:noFill/>
          <a:ln/>
        </p:spPr>
        <p:txBody>
          <a:bodyPr wrap="square" lIns="0" tIns="0" rIns="0" bIns="0" rtlCol="0" anchor="t"/>
          <a:lstStyle/>
          <a:p>
            <a:pPr algn="l" indent="0" marL="0">
              <a:lnSpc>
                <a:spcPts val="2350"/>
              </a:lnSpc>
              <a:buNone/>
            </a:pPr>
            <a:r>
              <a:rPr lang="en-US" sz="1450" dirty="0">
                <a:solidFill>
                  <a:srgbClr val="2B4150"/>
                </a:solidFill>
                <a:latin typeface="Source Sans Pro" pitchFamily="34" charset="0"/>
                <a:ea typeface="Source Sans Pro" pitchFamily="34" charset="-122"/>
                <a:cs typeface="Source Sans Pro" pitchFamily="34" charset="-120"/>
              </a:rPr>
              <a:t>React uses a virtual DOM to optimize performance by updating only the necessary parts of the user interface.</a:t>
            </a:r>
            <a:endParaRPr lang="en-US" sz="1450" dirty="0"/>
          </a:p>
        </p:txBody>
      </p:sp>
      <p:sp>
        <p:nvSpPr>
          <p:cNvPr id="16" name="Shape 13"/>
          <p:cNvSpPr/>
          <p:nvPr/>
        </p:nvSpPr>
        <p:spPr>
          <a:xfrm>
            <a:off x="1139130" y="6570821"/>
            <a:ext cx="664012" cy="22860"/>
          </a:xfrm>
          <a:prstGeom prst="roundRect">
            <a:avLst>
              <a:gd name="adj" fmla="val 124499"/>
            </a:avLst>
          </a:prstGeom>
          <a:solidFill>
            <a:srgbClr val="D9D4C9"/>
          </a:solidFill>
          <a:ln/>
        </p:spPr>
      </p:sp>
      <p:sp>
        <p:nvSpPr>
          <p:cNvPr id="17" name="Shape 14"/>
          <p:cNvSpPr/>
          <p:nvPr/>
        </p:nvSpPr>
        <p:spPr>
          <a:xfrm>
            <a:off x="735151" y="6368891"/>
            <a:ext cx="426839" cy="426839"/>
          </a:xfrm>
          <a:prstGeom prst="roundRect">
            <a:avLst>
              <a:gd name="adj" fmla="val 6668"/>
            </a:avLst>
          </a:prstGeom>
          <a:solidFill>
            <a:srgbClr val="F3EEE3"/>
          </a:solidFill>
          <a:ln/>
        </p:spPr>
      </p:sp>
      <p:sp>
        <p:nvSpPr>
          <p:cNvPr id="18" name="Text 15"/>
          <p:cNvSpPr/>
          <p:nvPr/>
        </p:nvSpPr>
        <p:spPr>
          <a:xfrm>
            <a:off x="868620" y="6439972"/>
            <a:ext cx="159901" cy="284559"/>
          </a:xfrm>
          <a:prstGeom prst="rect">
            <a:avLst/>
          </a:prstGeom>
          <a:noFill/>
          <a:ln/>
        </p:spPr>
        <p:txBody>
          <a:bodyPr wrap="none" lIns="0" tIns="0" rIns="0" bIns="0" rtlCol="0" anchor="t"/>
          <a:lstStyle/>
          <a:p>
            <a:pPr algn="ctr" indent="0" marL="0">
              <a:lnSpc>
                <a:spcPts val="2200"/>
              </a:lnSpc>
              <a:buNone/>
            </a:pPr>
            <a:r>
              <a:rPr lang="en-US" sz="2200" dirty="0">
                <a:solidFill>
                  <a:srgbClr val="2B4150"/>
                </a:solidFill>
                <a:latin typeface="MuseoModerno Medium" pitchFamily="34" charset="0"/>
                <a:ea typeface="MuseoModerno Medium" pitchFamily="34" charset="-122"/>
                <a:cs typeface="MuseoModerno Medium" pitchFamily="34" charset="-120"/>
              </a:rPr>
              <a:t>3</a:t>
            </a:r>
            <a:endParaRPr lang="en-US" sz="2200" dirty="0"/>
          </a:p>
        </p:txBody>
      </p:sp>
      <p:sp>
        <p:nvSpPr>
          <p:cNvPr id="19" name="Text 16"/>
          <p:cNvSpPr/>
          <p:nvPr/>
        </p:nvSpPr>
        <p:spPr>
          <a:xfrm>
            <a:off x="1992035" y="6345198"/>
            <a:ext cx="2371606" cy="296466"/>
          </a:xfrm>
          <a:prstGeom prst="rect">
            <a:avLst/>
          </a:prstGeom>
          <a:noFill/>
          <a:ln/>
        </p:spPr>
        <p:txBody>
          <a:bodyPr wrap="none" lIns="0" tIns="0" rIns="0" bIns="0" rtlCol="0" anchor="t"/>
          <a:lstStyle/>
          <a:p>
            <a:pPr algn="l" indent="0" marL="0">
              <a:lnSpc>
                <a:spcPts val="2300"/>
              </a:lnSpc>
              <a:buNone/>
            </a:pPr>
            <a:r>
              <a:rPr lang="en-US" sz="1850" dirty="0">
                <a:solidFill>
                  <a:srgbClr val="2B4150"/>
                </a:solidFill>
                <a:latin typeface="MuseoModerno Medium" pitchFamily="34" charset="0"/>
                <a:ea typeface="MuseoModerno Medium" pitchFamily="34" charset="-122"/>
                <a:cs typeface="MuseoModerno Medium" pitchFamily="34" charset="-120"/>
              </a:rPr>
              <a:t>State Management</a:t>
            </a:r>
            <a:endParaRPr lang="en-US" sz="1850" dirty="0"/>
          </a:p>
        </p:txBody>
      </p:sp>
      <p:sp>
        <p:nvSpPr>
          <p:cNvPr id="20" name="Text 17"/>
          <p:cNvSpPr/>
          <p:nvPr/>
        </p:nvSpPr>
        <p:spPr>
          <a:xfrm>
            <a:off x="1992035" y="6755487"/>
            <a:ext cx="6487954" cy="607219"/>
          </a:xfrm>
          <a:prstGeom prst="rect">
            <a:avLst/>
          </a:prstGeom>
          <a:noFill/>
          <a:ln/>
        </p:spPr>
        <p:txBody>
          <a:bodyPr wrap="square" lIns="0" tIns="0" rIns="0" bIns="0" rtlCol="0" anchor="t"/>
          <a:lstStyle/>
          <a:p>
            <a:pPr algn="l" indent="0" marL="0">
              <a:lnSpc>
                <a:spcPts val="2350"/>
              </a:lnSpc>
              <a:buNone/>
            </a:pPr>
            <a:r>
              <a:rPr lang="en-US" sz="1450" dirty="0">
                <a:solidFill>
                  <a:srgbClr val="2B4150"/>
                </a:solidFill>
                <a:latin typeface="Source Sans Pro" pitchFamily="34" charset="0"/>
                <a:ea typeface="Source Sans Pro" pitchFamily="34" charset="-122"/>
                <a:cs typeface="Source Sans Pro" pitchFamily="34" charset="-120"/>
              </a:rPr>
              <a:t>React provides tools for managing the state of UI components, making it easier to build dynamic and responsive interfaces.</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0553"/>
          </a:xfrm>
          <a:prstGeom prst="rect">
            <a:avLst/>
          </a:prstGeom>
        </p:spPr>
      </p:pic>
      <p:sp>
        <p:nvSpPr>
          <p:cNvPr id="3" name="Text 0"/>
          <p:cNvSpPr/>
          <p:nvPr/>
        </p:nvSpPr>
        <p:spPr>
          <a:xfrm>
            <a:off x="6178034" y="543401"/>
            <a:ext cx="5100042" cy="617458"/>
          </a:xfrm>
          <a:prstGeom prst="rect">
            <a:avLst/>
          </a:prstGeom>
          <a:noFill/>
          <a:ln/>
        </p:spPr>
        <p:txBody>
          <a:bodyPr wrap="none" lIns="0" tIns="0" rIns="0" bIns="0" rtlCol="0" anchor="t"/>
          <a:lstStyle/>
          <a:p>
            <a:pPr indent="0" marL="0">
              <a:lnSpc>
                <a:spcPts val="4850"/>
              </a:lnSpc>
              <a:buNone/>
            </a:pPr>
            <a:r>
              <a:rPr lang="en-US" sz="3850" dirty="0">
                <a:solidFill>
                  <a:srgbClr val="124E73"/>
                </a:solidFill>
                <a:latin typeface="MuseoModerno Medium" pitchFamily="34" charset="0"/>
                <a:ea typeface="MuseoModerno Medium" pitchFamily="34" charset="-122"/>
                <a:cs typeface="MuseoModerno Medium" pitchFamily="34" charset="-120"/>
              </a:rPr>
              <a:t>The Power of Node.js</a:t>
            </a:r>
            <a:endParaRPr lang="en-US" sz="3850" dirty="0"/>
          </a:p>
        </p:txBody>
      </p:sp>
      <p:sp>
        <p:nvSpPr>
          <p:cNvPr id="4" name="Text 1"/>
          <p:cNvSpPr/>
          <p:nvPr/>
        </p:nvSpPr>
        <p:spPr>
          <a:xfrm>
            <a:off x="6178034" y="1457206"/>
            <a:ext cx="7760732" cy="1264920"/>
          </a:xfrm>
          <a:prstGeom prst="rect">
            <a:avLst/>
          </a:prstGeom>
          <a:noFill/>
          <a:ln/>
        </p:spPr>
        <p:txBody>
          <a:bodyPr wrap="square" lIns="0" tIns="0" rIns="0" bIns="0" rtlCol="0" anchor="t"/>
          <a:lstStyle/>
          <a:p>
            <a:pPr indent="0" marL="0">
              <a:lnSpc>
                <a:spcPts val="2450"/>
              </a:lnSpc>
              <a:buNone/>
            </a:pPr>
            <a:r>
              <a:rPr lang="en-US" sz="1550" dirty="0">
                <a:solidFill>
                  <a:srgbClr val="2B4150"/>
                </a:solidFill>
                <a:latin typeface="Source Sans Pro" pitchFamily="34" charset="0"/>
                <a:ea typeface="Source Sans Pro" pitchFamily="34" charset="-122"/>
                <a:cs typeface="Source Sans Pro" pitchFamily="34" charset="-120"/>
              </a:rPr>
              <a:t>Node.js is a powerful JavaScript runtime environment that allows developers to build server-side applications. It's like the engine that powers a website behind the scenes. Node.js provides a framework for handling requests from users, processing data, and responding to them, creating a seamless user experience.</a:t>
            </a:r>
            <a:endParaRPr lang="en-US" sz="1550" dirty="0"/>
          </a:p>
        </p:txBody>
      </p:sp>
      <p:pic>
        <p:nvPicPr>
          <p:cNvPr id="5" name="Image 1" descr="preencoded.png">    </p:cNvPr>
          <p:cNvPicPr>
            <a:picLocks noChangeAspect="1"/>
          </p:cNvPicPr>
          <p:nvPr/>
        </p:nvPicPr>
        <p:blipFill>
          <a:blip r:embed="rId2"/>
          <a:stretch>
            <a:fillRect/>
          </a:stretch>
        </p:blipFill>
        <p:spPr>
          <a:xfrm>
            <a:off x="6178034" y="2944416"/>
            <a:ext cx="987981" cy="1580912"/>
          </a:xfrm>
          <a:prstGeom prst="rect">
            <a:avLst/>
          </a:prstGeom>
        </p:spPr>
      </p:pic>
      <p:sp>
        <p:nvSpPr>
          <p:cNvPr id="6" name="Text 2"/>
          <p:cNvSpPr/>
          <p:nvPr/>
        </p:nvSpPr>
        <p:spPr>
          <a:xfrm>
            <a:off x="7462361" y="3141940"/>
            <a:ext cx="2470190" cy="308729"/>
          </a:xfrm>
          <a:prstGeom prst="rect">
            <a:avLst/>
          </a:prstGeom>
          <a:noFill/>
          <a:ln/>
        </p:spPr>
        <p:txBody>
          <a:bodyPr wrap="none" lIns="0" tIns="0" rIns="0" bIns="0" rtlCol="0" anchor="t"/>
          <a:lstStyle/>
          <a:p>
            <a:pPr algn="l" indent="0" marL="0">
              <a:lnSpc>
                <a:spcPts val="2400"/>
              </a:lnSpc>
              <a:buNone/>
            </a:pPr>
            <a:r>
              <a:rPr lang="en-US" sz="1900" dirty="0">
                <a:solidFill>
                  <a:srgbClr val="2B4150"/>
                </a:solidFill>
                <a:latin typeface="MuseoModerno Medium" pitchFamily="34" charset="0"/>
                <a:ea typeface="MuseoModerno Medium" pitchFamily="34" charset="-122"/>
                <a:cs typeface="MuseoModerno Medium" pitchFamily="34" charset="-120"/>
              </a:rPr>
              <a:t>Server-Side</a:t>
            </a:r>
            <a:endParaRPr lang="en-US" sz="1900" dirty="0"/>
          </a:p>
        </p:txBody>
      </p:sp>
      <p:sp>
        <p:nvSpPr>
          <p:cNvPr id="7" name="Text 3"/>
          <p:cNvSpPr/>
          <p:nvPr/>
        </p:nvSpPr>
        <p:spPr>
          <a:xfrm>
            <a:off x="7462361" y="3569137"/>
            <a:ext cx="6476405" cy="632460"/>
          </a:xfrm>
          <a:prstGeom prst="rect">
            <a:avLst/>
          </a:prstGeom>
          <a:noFill/>
          <a:ln/>
        </p:spPr>
        <p:txBody>
          <a:bodyPr wrap="square" lIns="0" tIns="0" rIns="0" bIns="0" rtlCol="0" anchor="t"/>
          <a:lstStyle/>
          <a:p>
            <a:pPr algn="l" indent="0" marL="0">
              <a:lnSpc>
                <a:spcPts val="2450"/>
              </a:lnSpc>
              <a:buNone/>
            </a:pPr>
            <a:r>
              <a:rPr lang="en-US" sz="1550" dirty="0">
                <a:solidFill>
                  <a:srgbClr val="2B4150"/>
                </a:solidFill>
                <a:latin typeface="Source Sans Pro" pitchFamily="34" charset="0"/>
                <a:ea typeface="Source Sans Pro" pitchFamily="34" charset="-122"/>
                <a:cs typeface="Source Sans Pro" pitchFamily="34" charset="-120"/>
              </a:rPr>
              <a:t>Node.js enables developers to create server-side applications that handle requests from users and process data.</a:t>
            </a:r>
            <a:endParaRPr lang="en-US" sz="1550" dirty="0"/>
          </a:p>
        </p:txBody>
      </p:sp>
      <p:pic>
        <p:nvPicPr>
          <p:cNvPr id="8" name="Image 2" descr="preencoded.png">    </p:cNvPr>
          <p:cNvPicPr>
            <a:picLocks noChangeAspect="1"/>
          </p:cNvPicPr>
          <p:nvPr/>
        </p:nvPicPr>
        <p:blipFill>
          <a:blip r:embed="rId3"/>
          <a:stretch>
            <a:fillRect/>
          </a:stretch>
        </p:blipFill>
        <p:spPr>
          <a:xfrm>
            <a:off x="6178034" y="4525328"/>
            <a:ext cx="987981" cy="1580912"/>
          </a:xfrm>
          <a:prstGeom prst="rect">
            <a:avLst/>
          </a:prstGeom>
        </p:spPr>
      </p:pic>
      <p:sp>
        <p:nvSpPr>
          <p:cNvPr id="9" name="Text 4"/>
          <p:cNvSpPr/>
          <p:nvPr/>
        </p:nvSpPr>
        <p:spPr>
          <a:xfrm>
            <a:off x="7462361" y="4722852"/>
            <a:ext cx="2470190" cy="308729"/>
          </a:xfrm>
          <a:prstGeom prst="rect">
            <a:avLst/>
          </a:prstGeom>
          <a:noFill/>
          <a:ln/>
        </p:spPr>
        <p:txBody>
          <a:bodyPr wrap="none" lIns="0" tIns="0" rIns="0" bIns="0" rtlCol="0" anchor="t"/>
          <a:lstStyle/>
          <a:p>
            <a:pPr algn="l" indent="0" marL="0">
              <a:lnSpc>
                <a:spcPts val="2400"/>
              </a:lnSpc>
              <a:buNone/>
            </a:pPr>
            <a:r>
              <a:rPr lang="en-US" sz="1900" dirty="0">
                <a:solidFill>
                  <a:srgbClr val="2B4150"/>
                </a:solidFill>
                <a:latin typeface="MuseoModerno Medium" pitchFamily="34" charset="0"/>
                <a:ea typeface="MuseoModerno Medium" pitchFamily="34" charset="-122"/>
                <a:cs typeface="MuseoModerno Medium" pitchFamily="34" charset="-120"/>
              </a:rPr>
              <a:t>Scalability</a:t>
            </a:r>
            <a:endParaRPr lang="en-US" sz="1900" dirty="0"/>
          </a:p>
        </p:txBody>
      </p:sp>
      <p:sp>
        <p:nvSpPr>
          <p:cNvPr id="10" name="Text 5"/>
          <p:cNvSpPr/>
          <p:nvPr/>
        </p:nvSpPr>
        <p:spPr>
          <a:xfrm>
            <a:off x="7462361" y="5150048"/>
            <a:ext cx="6476405" cy="632460"/>
          </a:xfrm>
          <a:prstGeom prst="rect">
            <a:avLst/>
          </a:prstGeom>
          <a:noFill/>
          <a:ln/>
        </p:spPr>
        <p:txBody>
          <a:bodyPr wrap="square" lIns="0" tIns="0" rIns="0" bIns="0" rtlCol="0" anchor="t"/>
          <a:lstStyle/>
          <a:p>
            <a:pPr algn="l" indent="0" marL="0">
              <a:lnSpc>
                <a:spcPts val="2450"/>
              </a:lnSpc>
              <a:buNone/>
            </a:pPr>
            <a:r>
              <a:rPr lang="en-US" sz="1550" dirty="0">
                <a:solidFill>
                  <a:srgbClr val="2B4150"/>
                </a:solidFill>
                <a:latin typeface="Source Sans Pro" pitchFamily="34" charset="0"/>
                <a:ea typeface="Source Sans Pro" pitchFamily="34" charset="-122"/>
                <a:cs typeface="Source Sans Pro" pitchFamily="34" charset="-120"/>
              </a:rPr>
              <a:t>Node.js is known for its scalability, making it suitable for applications that need to handle a large number of users.</a:t>
            </a:r>
            <a:endParaRPr lang="en-US" sz="1550" dirty="0"/>
          </a:p>
        </p:txBody>
      </p:sp>
      <p:pic>
        <p:nvPicPr>
          <p:cNvPr id="11" name="Image 3" descr="preencoded.png">    </p:cNvPr>
          <p:cNvPicPr>
            <a:picLocks noChangeAspect="1"/>
          </p:cNvPicPr>
          <p:nvPr/>
        </p:nvPicPr>
        <p:blipFill>
          <a:blip r:embed="rId4"/>
          <a:stretch>
            <a:fillRect/>
          </a:stretch>
        </p:blipFill>
        <p:spPr>
          <a:xfrm>
            <a:off x="6178034" y="6106239"/>
            <a:ext cx="987981" cy="1580912"/>
          </a:xfrm>
          <a:prstGeom prst="rect">
            <a:avLst/>
          </a:prstGeom>
        </p:spPr>
      </p:pic>
      <p:sp>
        <p:nvSpPr>
          <p:cNvPr id="12" name="Text 6"/>
          <p:cNvSpPr/>
          <p:nvPr/>
        </p:nvSpPr>
        <p:spPr>
          <a:xfrm>
            <a:off x="7462361" y="6303764"/>
            <a:ext cx="2470190" cy="308729"/>
          </a:xfrm>
          <a:prstGeom prst="rect">
            <a:avLst/>
          </a:prstGeom>
          <a:noFill/>
          <a:ln/>
        </p:spPr>
        <p:txBody>
          <a:bodyPr wrap="none" lIns="0" tIns="0" rIns="0" bIns="0" rtlCol="0" anchor="t"/>
          <a:lstStyle/>
          <a:p>
            <a:pPr algn="l" indent="0" marL="0">
              <a:lnSpc>
                <a:spcPts val="2400"/>
              </a:lnSpc>
              <a:buNone/>
            </a:pPr>
            <a:r>
              <a:rPr lang="en-US" sz="1900" dirty="0">
                <a:solidFill>
                  <a:srgbClr val="2B4150"/>
                </a:solidFill>
                <a:latin typeface="MuseoModerno Medium" pitchFamily="34" charset="0"/>
                <a:ea typeface="MuseoModerno Medium" pitchFamily="34" charset="-122"/>
                <a:cs typeface="MuseoModerno Medium" pitchFamily="34" charset="-120"/>
              </a:rPr>
              <a:t>Real-Time</a:t>
            </a:r>
            <a:endParaRPr lang="en-US" sz="1900" dirty="0"/>
          </a:p>
        </p:txBody>
      </p:sp>
      <p:sp>
        <p:nvSpPr>
          <p:cNvPr id="13" name="Text 7"/>
          <p:cNvSpPr/>
          <p:nvPr/>
        </p:nvSpPr>
        <p:spPr>
          <a:xfrm>
            <a:off x="7462361" y="6730960"/>
            <a:ext cx="6476405" cy="632460"/>
          </a:xfrm>
          <a:prstGeom prst="rect">
            <a:avLst/>
          </a:prstGeom>
          <a:noFill/>
          <a:ln/>
        </p:spPr>
        <p:txBody>
          <a:bodyPr wrap="square" lIns="0" tIns="0" rIns="0" bIns="0" rtlCol="0" anchor="t"/>
          <a:lstStyle/>
          <a:p>
            <a:pPr algn="l" indent="0" marL="0">
              <a:lnSpc>
                <a:spcPts val="2450"/>
              </a:lnSpc>
              <a:buNone/>
            </a:pPr>
            <a:r>
              <a:rPr lang="en-US" sz="1550" dirty="0">
                <a:solidFill>
                  <a:srgbClr val="2B4150"/>
                </a:solidFill>
                <a:latin typeface="Source Sans Pro" pitchFamily="34" charset="0"/>
                <a:ea typeface="Source Sans Pro" pitchFamily="34" charset="-122"/>
                <a:cs typeface="Source Sans Pro" pitchFamily="34" charset="-120"/>
              </a:rPr>
              <a:t>Node.js excels at building real-time applications, such as chat applications, online games, and collaborative tools.</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1624"/>
          </a:xfrm>
          <a:prstGeom prst="rect">
            <a:avLst/>
          </a:prstGeom>
        </p:spPr>
      </p:pic>
      <p:sp>
        <p:nvSpPr>
          <p:cNvPr id="3" name="Text 0"/>
          <p:cNvSpPr/>
          <p:nvPr/>
        </p:nvSpPr>
        <p:spPr>
          <a:xfrm>
            <a:off x="6044684" y="438626"/>
            <a:ext cx="8027432" cy="997029"/>
          </a:xfrm>
          <a:prstGeom prst="rect">
            <a:avLst/>
          </a:prstGeom>
          <a:noFill/>
          <a:ln/>
        </p:spPr>
        <p:txBody>
          <a:bodyPr wrap="square" lIns="0" tIns="0" rIns="0" bIns="0" rtlCol="0" anchor="t"/>
          <a:lstStyle/>
          <a:p>
            <a:pPr indent="0" marL="0">
              <a:lnSpc>
                <a:spcPts val="3900"/>
              </a:lnSpc>
              <a:buNone/>
            </a:pPr>
            <a:r>
              <a:rPr lang="en-US" sz="3100" dirty="0">
                <a:solidFill>
                  <a:srgbClr val="124E73"/>
                </a:solidFill>
                <a:latin typeface="MuseoModerno Medium" pitchFamily="34" charset="0"/>
                <a:ea typeface="MuseoModerno Medium" pitchFamily="34" charset="-122"/>
                <a:cs typeface="MuseoModerno Medium" pitchFamily="34" charset="-120"/>
              </a:rPr>
              <a:t>Web Development: Your Gateway to Tech</a:t>
            </a:r>
            <a:endParaRPr lang="en-US" sz="3100" dirty="0"/>
          </a:p>
        </p:txBody>
      </p:sp>
      <p:sp>
        <p:nvSpPr>
          <p:cNvPr id="4" name="Text 1"/>
          <p:cNvSpPr/>
          <p:nvPr/>
        </p:nvSpPr>
        <p:spPr>
          <a:xfrm>
            <a:off x="6044684" y="1674852"/>
            <a:ext cx="8027432" cy="765810"/>
          </a:xfrm>
          <a:prstGeom prst="rect">
            <a:avLst/>
          </a:prstGeom>
          <a:noFill/>
          <a:ln/>
        </p:spPr>
        <p:txBody>
          <a:bodyPr wrap="square" lIns="0" tIns="0" rIns="0" bIns="0" rtlCol="0" anchor="t"/>
          <a:lstStyle/>
          <a:p>
            <a:pPr indent="0" marL="0">
              <a:lnSpc>
                <a:spcPts val="2000"/>
              </a:lnSpc>
              <a:buNone/>
            </a:pPr>
            <a:r>
              <a:rPr lang="en-US" sz="1250" dirty="0">
                <a:solidFill>
                  <a:srgbClr val="2B4150"/>
                </a:solidFill>
                <a:latin typeface="Source Sans Pro" pitchFamily="34" charset="0"/>
                <a:ea typeface="Source Sans Pro" pitchFamily="34" charset="-122"/>
                <a:cs typeface="Source Sans Pro" pitchFamily="34" charset="-120"/>
              </a:rPr>
              <a:t>Learning web development can open doors to a fulfilling career in the tech industry. It is a valuable skillset that is in high demand across various industries. Web development allows you to create dynamic and responsive websites, ensuring a seamless user experience.</a:t>
            </a:r>
            <a:endParaRPr lang="en-US" sz="1250" dirty="0"/>
          </a:p>
        </p:txBody>
      </p:sp>
      <p:sp>
        <p:nvSpPr>
          <p:cNvPr id="5" name="Text 2"/>
          <p:cNvSpPr/>
          <p:nvPr/>
        </p:nvSpPr>
        <p:spPr>
          <a:xfrm>
            <a:off x="6044684" y="2699742"/>
            <a:ext cx="8027432" cy="526375"/>
          </a:xfrm>
          <a:prstGeom prst="rect">
            <a:avLst/>
          </a:prstGeom>
          <a:noFill/>
          <a:ln/>
        </p:spPr>
        <p:txBody>
          <a:bodyPr wrap="none" lIns="0" tIns="0" rIns="0" bIns="0" rtlCol="0" anchor="t"/>
          <a:lstStyle/>
          <a:p>
            <a:pPr algn="ctr" indent="0" marL="0">
              <a:lnSpc>
                <a:spcPts val="4100"/>
              </a:lnSpc>
              <a:buNone/>
            </a:pPr>
            <a:r>
              <a:rPr lang="en-US" sz="4100" dirty="0">
                <a:solidFill>
                  <a:srgbClr val="2B4150"/>
                </a:solidFill>
                <a:latin typeface="MuseoModerno Medium" pitchFamily="34" charset="0"/>
                <a:ea typeface="MuseoModerno Medium" pitchFamily="34" charset="-122"/>
                <a:cs typeface="MuseoModerno Medium" pitchFamily="34" charset="-120"/>
              </a:rPr>
              <a:t>1</a:t>
            </a:r>
            <a:endParaRPr lang="en-US" sz="4100" dirty="0"/>
          </a:p>
        </p:txBody>
      </p:sp>
      <p:sp>
        <p:nvSpPr>
          <p:cNvPr id="6" name="Text 3"/>
          <p:cNvSpPr/>
          <p:nvPr/>
        </p:nvSpPr>
        <p:spPr>
          <a:xfrm>
            <a:off x="9061252" y="3425309"/>
            <a:ext cx="1994178" cy="249198"/>
          </a:xfrm>
          <a:prstGeom prst="rect">
            <a:avLst/>
          </a:prstGeom>
          <a:noFill/>
          <a:ln/>
        </p:spPr>
        <p:txBody>
          <a:bodyPr wrap="none" lIns="0" tIns="0" rIns="0" bIns="0" rtlCol="0" anchor="t"/>
          <a:lstStyle/>
          <a:p>
            <a:pPr algn="ctr" indent="0" marL="0">
              <a:lnSpc>
                <a:spcPts val="1950"/>
              </a:lnSpc>
              <a:buNone/>
            </a:pPr>
            <a:r>
              <a:rPr lang="en-US" sz="1550" dirty="0">
                <a:solidFill>
                  <a:srgbClr val="2B4150"/>
                </a:solidFill>
                <a:latin typeface="MuseoModerno Medium" pitchFamily="34" charset="0"/>
                <a:ea typeface="MuseoModerno Medium" pitchFamily="34" charset="-122"/>
                <a:cs typeface="MuseoModerno Medium" pitchFamily="34" charset="-120"/>
              </a:rPr>
              <a:t>Career Growth</a:t>
            </a:r>
            <a:endParaRPr lang="en-US" sz="1550" dirty="0"/>
          </a:p>
        </p:txBody>
      </p:sp>
      <p:sp>
        <p:nvSpPr>
          <p:cNvPr id="7" name="Text 4"/>
          <p:cNvSpPr/>
          <p:nvPr/>
        </p:nvSpPr>
        <p:spPr>
          <a:xfrm>
            <a:off x="6044684" y="3770114"/>
            <a:ext cx="8027432" cy="255270"/>
          </a:xfrm>
          <a:prstGeom prst="rect">
            <a:avLst/>
          </a:prstGeom>
          <a:noFill/>
          <a:ln/>
        </p:spPr>
        <p:txBody>
          <a:bodyPr wrap="none" lIns="0" tIns="0" rIns="0" bIns="0" rtlCol="0" anchor="t"/>
          <a:lstStyle/>
          <a:p>
            <a:pPr algn="ctr" indent="0" marL="0">
              <a:lnSpc>
                <a:spcPts val="2000"/>
              </a:lnSpc>
              <a:buNone/>
            </a:pPr>
            <a:r>
              <a:rPr lang="en-US" sz="1250" dirty="0">
                <a:solidFill>
                  <a:srgbClr val="2B4150"/>
                </a:solidFill>
                <a:latin typeface="Source Sans Pro" pitchFamily="34" charset="0"/>
                <a:ea typeface="Source Sans Pro" pitchFamily="34" charset="-122"/>
                <a:cs typeface="Source Sans Pro" pitchFamily="34" charset="-120"/>
              </a:rPr>
              <a:t>The tech industry is booming, and web developers are in high demand, offering a promising career path.</a:t>
            </a:r>
            <a:endParaRPr lang="en-US" sz="1250" dirty="0"/>
          </a:p>
        </p:txBody>
      </p:sp>
      <p:sp>
        <p:nvSpPr>
          <p:cNvPr id="8" name="Text 5"/>
          <p:cNvSpPr/>
          <p:nvPr/>
        </p:nvSpPr>
        <p:spPr>
          <a:xfrm>
            <a:off x="6044684" y="4583549"/>
            <a:ext cx="8027432" cy="526375"/>
          </a:xfrm>
          <a:prstGeom prst="rect">
            <a:avLst/>
          </a:prstGeom>
          <a:noFill/>
          <a:ln/>
        </p:spPr>
        <p:txBody>
          <a:bodyPr wrap="none" lIns="0" tIns="0" rIns="0" bIns="0" rtlCol="0" anchor="t"/>
          <a:lstStyle/>
          <a:p>
            <a:pPr algn="ctr" indent="0" marL="0">
              <a:lnSpc>
                <a:spcPts val="4100"/>
              </a:lnSpc>
              <a:buNone/>
            </a:pPr>
            <a:r>
              <a:rPr lang="en-US" sz="4100" dirty="0">
                <a:solidFill>
                  <a:srgbClr val="2B4150"/>
                </a:solidFill>
                <a:latin typeface="MuseoModerno Medium" pitchFamily="34" charset="0"/>
                <a:ea typeface="MuseoModerno Medium" pitchFamily="34" charset="-122"/>
                <a:cs typeface="MuseoModerno Medium" pitchFamily="34" charset="-120"/>
              </a:rPr>
              <a:t>2</a:t>
            </a:r>
            <a:endParaRPr lang="en-US" sz="4100" dirty="0"/>
          </a:p>
        </p:txBody>
      </p:sp>
      <p:sp>
        <p:nvSpPr>
          <p:cNvPr id="9" name="Text 6"/>
          <p:cNvSpPr/>
          <p:nvPr/>
        </p:nvSpPr>
        <p:spPr>
          <a:xfrm>
            <a:off x="9061252" y="5309116"/>
            <a:ext cx="1994178" cy="249198"/>
          </a:xfrm>
          <a:prstGeom prst="rect">
            <a:avLst/>
          </a:prstGeom>
          <a:noFill/>
          <a:ln/>
        </p:spPr>
        <p:txBody>
          <a:bodyPr wrap="none" lIns="0" tIns="0" rIns="0" bIns="0" rtlCol="0" anchor="t"/>
          <a:lstStyle/>
          <a:p>
            <a:pPr algn="ctr" indent="0" marL="0">
              <a:lnSpc>
                <a:spcPts val="1950"/>
              </a:lnSpc>
              <a:buNone/>
            </a:pPr>
            <a:r>
              <a:rPr lang="en-US" sz="1550" dirty="0">
                <a:solidFill>
                  <a:srgbClr val="2B4150"/>
                </a:solidFill>
                <a:latin typeface="MuseoModerno Medium" pitchFamily="34" charset="0"/>
                <a:ea typeface="MuseoModerno Medium" pitchFamily="34" charset="-122"/>
                <a:cs typeface="MuseoModerno Medium" pitchFamily="34" charset="-120"/>
              </a:rPr>
              <a:t>Creative Control</a:t>
            </a:r>
            <a:endParaRPr lang="en-US" sz="1550" dirty="0"/>
          </a:p>
        </p:txBody>
      </p:sp>
      <p:sp>
        <p:nvSpPr>
          <p:cNvPr id="10" name="Text 7"/>
          <p:cNvSpPr/>
          <p:nvPr/>
        </p:nvSpPr>
        <p:spPr>
          <a:xfrm>
            <a:off x="6044684" y="5653921"/>
            <a:ext cx="8027432" cy="255270"/>
          </a:xfrm>
          <a:prstGeom prst="rect">
            <a:avLst/>
          </a:prstGeom>
          <a:noFill/>
          <a:ln/>
        </p:spPr>
        <p:txBody>
          <a:bodyPr wrap="none" lIns="0" tIns="0" rIns="0" bIns="0" rtlCol="0" anchor="t"/>
          <a:lstStyle/>
          <a:p>
            <a:pPr algn="ctr" indent="0" marL="0">
              <a:lnSpc>
                <a:spcPts val="2000"/>
              </a:lnSpc>
              <a:buNone/>
            </a:pPr>
            <a:r>
              <a:rPr lang="en-US" sz="1250" dirty="0">
                <a:solidFill>
                  <a:srgbClr val="2B4150"/>
                </a:solidFill>
                <a:latin typeface="Source Sans Pro" pitchFamily="34" charset="0"/>
                <a:ea typeface="Source Sans Pro" pitchFamily="34" charset="-122"/>
                <a:cs typeface="Source Sans Pro" pitchFamily="34" charset="-120"/>
              </a:rPr>
              <a:t>You can bring your ideas to life and build engaging and interactive online experiences.</a:t>
            </a:r>
            <a:endParaRPr lang="en-US" sz="1250" dirty="0"/>
          </a:p>
        </p:txBody>
      </p:sp>
      <p:sp>
        <p:nvSpPr>
          <p:cNvPr id="11" name="Text 8"/>
          <p:cNvSpPr/>
          <p:nvPr/>
        </p:nvSpPr>
        <p:spPr>
          <a:xfrm>
            <a:off x="6044684" y="6467356"/>
            <a:ext cx="8027432" cy="526375"/>
          </a:xfrm>
          <a:prstGeom prst="rect">
            <a:avLst/>
          </a:prstGeom>
          <a:noFill/>
          <a:ln/>
        </p:spPr>
        <p:txBody>
          <a:bodyPr wrap="none" lIns="0" tIns="0" rIns="0" bIns="0" rtlCol="0" anchor="t"/>
          <a:lstStyle/>
          <a:p>
            <a:pPr algn="ctr" indent="0" marL="0">
              <a:lnSpc>
                <a:spcPts val="4100"/>
              </a:lnSpc>
              <a:buNone/>
            </a:pPr>
            <a:r>
              <a:rPr lang="en-US" sz="4100" dirty="0">
                <a:solidFill>
                  <a:srgbClr val="2B4150"/>
                </a:solidFill>
                <a:latin typeface="MuseoModerno Medium" pitchFamily="34" charset="0"/>
                <a:ea typeface="MuseoModerno Medium" pitchFamily="34" charset="-122"/>
                <a:cs typeface="MuseoModerno Medium" pitchFamily="34" charset="-120"/>
              </a:rPr>
              <a:t>3</a:t>
            </a:r>
            <a:endParaRPr lang="en-US" sz="4100" dirty="0"/>
          </a:p>
        </p:txBody>
      </p:sp>
      <p:sp>
        <p:nvSpPr>
          <p:cNvPr id="12" name="Text 9"/>
          <p:cNvSpPr/>
          <p:nvPr/>
        </p:nvSpPr>
        <p:spPr>
          <a:xfrm>
            <a:off x="9061252" y="7192923"/>
            <a:ext cx="1994178" cy="249198"/>
          </a:xfrm>
          <a:prstGeom prst="rect">
            <a:avLst/>
          </a:prstGeom>
          <a:noFill/>
          <a:ln/>
        </p:spPr>
        <p:txBody>
          <a:bodyPr wrap="none" lIns="0" tIns="0" rIns="0" bIns="0" rtlCol="0" anchor="t"/>
          <a:lstStyle/>
          <a:p>
            <a:pPr algn="ctr" indent="0" marL="0">
              <a:lnSpc>
                <a:spcPts val="1950"/>
              </a:lnSpc>
              <a:buNone/>
            </a:pPr>
            <a:r>
              <a:rPr lang="en-US" sz="1550" dirty="0">
                <a:solidFill>
                  <a:srgbClr val="2B4150"/>
                </a:solidFill>
                <a:latin typeface="MuseoModerno Medium" pitchFamily="34" charset="0"/>
                <a:ea typeface="MuseoModerno Medium" pitchFamily="34" charset="-122"/>
                <a:cs typeface="MuseoModerno Medium" pitchFamily="34" charset="-120"/>
              </a:rPr>
              <a:t>Global Impact</a:t>
            </a:r>
            <a:endParaRPr lang="en-US" sz="1550" dirty="0"/>
          </a:p>
        </p:txBody>
      </p:sp>
      <p:sp>
        <p:nvSpPr>
          <p:cNvPr id="13" name="Text 10"/>
          <p:cNvSpPr/>
          <p:nvPr/>
        </p:nvSpPr>
        <p:spPr>
          <a:xfrm>
            <a:off x="6044684" y="7537728"/>
            <a:ext cx="8027432" cy="255270"/>
          </a:xfrm>
          <a:prstGeom prst="rect">
            <a:avLst/>
          </a:prstGeom>
          <a:noFill/>
          <a:ln/>
        </p:spPr>
        <p:txBody>
          <a:bodyPr wrap="none" lIns="0" tIns="0" rIns="0" bIns="0" rtlCol="0" anchor="t"/>
          <a:lstStyle/>
          <a:p>
            <a:pPr algn="ctr" indent="0" marL="0">
              <a:lnSpc>
                <a:spcPts val="2000"/>
              </a:lnSpc>
              <a:buNone/>
            </a:pPr>
            <a:r>
              <a:rPr lang="en-US" sz="1250" dirty="0">
                <a:solidFill>
                  <a:srgbClr val="2B4150"/>
                </a:solidFill>
                <a:latin typeface="Source Sans Pro" pitchFamily="34" charset="0"/>
                <a:ea typeface="Source Sans Pro" pitchFamily="34" charset="-122"/>
                <a:cs typeface="Source Sans Pro" pitchFamily="34" charset="-120"/>
              </a:rPr>
              <a:t>Web development allows you to create solutions that reach a global audience and make a positive impact.</a:t>
            </a:r>
            <a:endParaRPr lang="en-US" sz="12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2024-12-10T22:23:51Z</dcterms:created>
  <dcterms:modified xsi:type="dcterms:W3CDTF">2024-12-10T22:23:51Z</dcterms:modified>
</cp:coreProperties>
</file>